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7" r:id="rId2"/>
    <p:sldId id="270" r:id="rId3"/>
    <p:sldId id="297" r:id="rId4"/>
    <p:sldId id="295" r:id="rId5"/>
    <p:sldId id="259" r:id="rId6"/>
    <p:sldId id="260" r:id="rId7"/>
    <p:sldId id="261" r:id="rId8"/>
    <p:sldId id="262" r:id="rId9"/>
    <p:sldId id="271" r:id="rId10"/>
    <p:sldId id="298" r:id="rId11"/>
    <p:sldId id="266" r:id="rId12"/>
    <p:sldId id="264" r:id="rId13"/>
    <p:sldId id="265" r:id="rId14"/>
    <p:sldId id="307" r:id="rId15"/>
    <p:sldId id="299" r:id="rId16"/>
    <p:sldId id="300" r:id="rId17"/>
    <p:sldId id="296" r:id="rId18"/>
    <p:sldId id="275" r:id="rId19"/>
    <p:sldId id="276" r:id="rId20"/>
    <p:sldId id="277" r:id="rId21"/>
    <p:sldId id="278" r:id="rId22"/>
    <p:sldId id="274" r:id="rId23"/>
    <p:sldId id="273" r:id="rId24"/>
    <p:sldId id="283" r:id="rId25"/>
    <p:sldId id="282" r:id="rId26"/>
    <p:sldId id="301" r:id="rId27"/>
    <p:sldId id="302" r:id="rId28"/>
    <p:sldId id="286" r:id="rId29"/>
    <p:sldId id="287" r:id="rId30"/>
    <p:sldId id="304" r:id="rId31"/>
    <p:sldId id="289" r:id="rId32"/>
    <p:sldId id="290" r:id="rId33"/>
    <p:sldId id="305" r:id="rId34"/>
    <p:sldId id="292" r:id="rId35"/>
    <p:sldId id="293" r:id="rId36"/>
    <p:sldId id="291" r:id="rId37"/>
    <p:sldId id="306" r:id="rId38"/>
    <p:sldId id="308" r:id="rId3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52" autoAdjust="0"/>
  </p:normalViewPr>
  <p:slideViewPr>
    <p:cSldViewPr>
      <p:cViewPr>
        <p:scale>
          <a:sx n="70" d="100"/>
          <a:sy n="70" d="100"/>
        </p:scale>
        <p:origin x="-816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anderson\My%20Documents\_Collections\Budget%20&amp;%20Personnel\2009Standard_Shares-with%20trend%20dat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ianderson\Local%20Settings\Temporary%20Internet%20Files\Content.Outlook\A64PQJSA\Major%20Publishers%20Cost%20Increase%20Char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anderson\My%20Documents\_General%20working%20docs\CDC\Licensing%20Process%20working%20group\Data%20spreadsheets\20120626%20Updated%20Publisher%20Rankings%20by%20Journal%20Value%20Score%20Char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anderson\My%20Documents\_General%20working%20docs\CDC\Licensing%20Process%20working%20group\Data%20spreadsheets\20120626%20Updated%20Publisher%20Rankings%20by%20Journal%20Value%20Score%20Char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anderson\My%20Documents\_General%20working%20docs\CDC\Licensing%20Process%20working%20group\Final%20Values%20Per%20Publisher%20And%20Title%20-%20with%20char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anderson\My%20Documents\_General%20working%20docs\CDC\Licensing%20Process%20working%20group\Final%20Values%20Per%20Publisher%20And%20Title%20-%20with%20char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Adjusted </a:t>
            </a:r>
            <a:r>
              <a:rPr lang="en-US" dirty="0" smtClean="0"/>
              <a:t> Library Materials Budget</a:t>
            </a:r>
          </a:p>
          <a:p>
            <a:pPr>
              <a:defRPr/>
            </a:pPr>
            <a:r>
              <a:rPr lang="en-US" dirty="0" smtClean="0"/>
              <a:t>2000 - 2011</a:t>
            </a:r>
            <a:endParaRPr lang="en-US" dirty="0"/>
          </a:p>
        </c:rich>
      </c:tx>
      <c:layout>
        <c:manualLayout>
          <c:xMode val="edge"/>
          <c:yMode val="edge"/>
          <c:x val="0.34168975405852048"/>
          <c:y val="0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'99-00 thru 07-08 Budgets'!$B$43</c:f>
              <c:strCache>
                <c:ptCount val="1"/>
                <c:pt idx="0">
                  <c:v>Adjusted 
Budget</c:v>
                </c:pt>
              </c:strCache>
            </c:strRef>
          </c:tx>
          <c:cat>
            <c:strRef>
              <c:f>'99-00 thru 07-08 Budgets'!$A$44:$A$54</c:f>
              <c:strCache>
                <c:ptCount val="11"/>
                <c:pt idx="0">
                  <c:v>2000/2001</c:v>
                </c:pt>
                <c:pt idx="1">
                  <c:v>2001/2002</c:v>
                </c:pt>
                <c:pt idx="2">
                  <c:v>2002/2003</c:v>
                </c:pt>
                <c:pt idx="3">
                  <c:v>2003/2004</c:v>
                </c:pt>
                <c:pt idx="4">
                  <c:v>2004/2005</c:v>
                </c:pt>
                <c:pt idx="5">
                  <c:v>2005/2006</c:v>
                </c:pt>
                <c:pt idx="6">
                  <c:v>2006/2007</c:v>
                </c:pt>
                <c:pt idx="7">
                  <c:v>2007/2008</c:v>
                </c:pt>
                <c:pt idx="8">
                  <c:v>2008/2009</c:v>
                </c:pt>
                <c:pt idx="9">
                  <c:v>2009/2010</c:v>
                </c:pt>
                <c:pt idx="10">
                  <c:v>2010/2011</c:v>
                </c:pt>
              </c:strCache>
            </c:strRef>
          </c:cat>
          <c:val>
            <c:numRef>
              <c:f>'99-00 thru 07-08 Budgets'!$B$44:$B$54</c:f>
              <c:numCache>
                <c:formatCode>"$"#,##0</c:formatCode>
                <c:ptCount val="11"/>
                <c:pt idx="0">
                  <c:v>58228877</c:v>
                </c:pt>
                <c:pt idx="1">
                  <c:v>52556464</c:v>
                </c:pt>
                <c:pt idx="2">
                  <c:v>55639568</c:v>
                </c:pt>
                <c:pt idx="3">
                  <c:v>60552780</c:v>
                </c:pt>
                <c:pt idx="4">
                  <c:v>61337281</c:v>
                </c:pt>
                <c:pt idx="5">
                  <c:v>60259656</c:v>
                </c:pt>
                <c:pt idx="6">
                  <c:v>62968629</c:v>
                </c:pt>
                <c:pt idx="7">
                  <c:v>64459020</c:v>
                </c:pt>
                <c:pt idx="8">
                  <c:v>65144160</c:v>
                </c:pt>
                <c:pt idx="9">
                  <c:v>63099763</c:v>
                </c:pt>
                <c:pt idx="10">
                  <c:v>61945271</c:v>
                </c:pt>
              </c:numCache>
            </c:numRef>
          </c:val>
        </c:ser>
        <c:marker val="1"/>
        <c:axId val="61865344"/>
        <c:axId val="62043264"/>
      </c:lineChart>
      <c:catAx>
        <c:axId val="61865344"/>
        <c:scaling>
          <c:orientation val="minMax"/>
        </c:scaling>
        <c:axPos val="b"/>
        <c:tickLblPos val="low"/>
        <c:txPr>
          <a:bodyPr rot="-2520000" vert="horz"/>
          <a:lstStyle/>
          <a:p>
            <a:pPr>
              <a:defRPr/>
            </a:pPr>
            <a:endParaRPr lang="en-US"/>
          </a:p>
        </c:txPr>
        <c:crossAx val="62043264"/>
        <c:crosses val="autoZero"/>
        <c:auto val="1"/>
        <c:lblAlgn val="ctr"/>
        <c:lblOffset val="100"/>
      </c:catAx>
      <c:valAx>
        <c:axId val="62043264"/>
        <c:scaling>
          <c:orientation val="minMax"/>
        </c:scaling>
        <c:axPos val="l"/>
        <c:majorGridlines/>
        <c:numFmt formatCode="&quot;$&quot;#,##0" sourceLinked="1"/>
        <c:tickLblPos val="nextTo"/>
        <c:crossAx val="61865344"/>
        <c:crosses val="autoZero"/>
        <c:crossBetween val="midCat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/>
            </a:pPr>
            <a:r>
              <a:rPr lang="en-US" sz="1200" b="1" i="0" baseline="0" dirty="0" smtClean="0"/>
              <a:t>Average Cost </a:t>
            </a:r>
            <a:r>
              <a:rPr lang="en-US" sz="1200" b="1" i="0" baseline="0" dirty="0"/>
              <a:t>Per Use Comparison Between </a:t>
            </a:r>
            <a:r>
              <a:rPr lang="en-US" sz="1200" b="1" i="0" baseline="0" dirty="0" smtClean="0"/>
              <a:t>T&amp;F </a:t>
            </a:r>
            <a:r>
              <a:rPr lang="en-US" sz="1200" b="1" i="0" baseline="0" dirty="0"/>
              <a:t>Journals and All </a:t>
            </a:r>
            <a:r>
              <a:rPr lang="en-US" sz="1200" b="1" i="0" baseline="0" dirty="0" smtClean="0"/>
              <a:t>Other </a:t>
            </a:r>
            <a:r>
              <a:rPr lang="en-US" sz="1200" b="1" i="0" baseline="0" dirty="0"/>
              <a:t>Publishers by Subject</a:t>
            </a:r>
          </a:p>
          <a:p>
            <a:pPr>
              <a:defRPr sz="1200"/>
            </a:pPr>
            <a:r>
              <a:rPr lang="en-US" sz="1200" b="1" i="0" baseline="0" dirty="0" smtClean="0">
                <a:solidFill>
                  <a:schemeClr val="accent2"/>
                </a:solidFill>
              </a:rPr>
              <a:t>Cost </a:t>
            </a:r>
            <a:r>
              <a:rPr lang="en-US" sz="1200" b="1" i="0" baseline="0" dirty="0">
                <a:solidFill>
                  <a:schemeClr val="accent2"/>
                </a:solidFill>
              </a:rPr>
              <a:t>per use is consistently </a:t>
            </a:r>
            <a:r>
              <a:rPr lang="en-US" sz="1200" b="1" i="0" baseline="0" dirty="0" smtClean="0">
                <a:solidFill>
                  <a:schemeClr val="accent2"/>
                </a:solidFill>
              </a:rPr>
              <a:t>high for T&amp;F </a:t>
            </a:r>
            <a:r>
              <a:rPr lang="en-US" sz="1200" b="1" i="0" baseline="0" dirty="0">
                <a:solidFill>
                  <a:schemeClr val="accent2"/>
                </a:solidFill>
              </a:rPr>
              <a:t>compared to other publishers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TF</c:v>
          </c:tx>
          <c:spPr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c:spPr>
          <c:cat>
            <c:strLit>
              <c:ptCount val="29"/>
              <c:pt idx="0">
                <c:v>Psychology</c:v>
              </c:pt>
              <c:pt idx="1">
                <c:v>Education</c:v>
              </c:pt>
              <c:pt idx="2">
                <c:v>Regions &amp; Countries</c:v>
              </c:pt>
              <c:pt idx="3">
                <c:v>Political Science</c:v>
              </c:pt>
              <c:pt idx="4">
                <c:v>Journalism &amp; Communications</c:v>
              </c:pt>
              <c:pt idx="5">
                <c:v>Education, Special Topics</c:v>
              </c:pt>
              <c:pt idx="6">
                <c:v>Literature</c:v>
              </c:pt>
              <c:pt idx="7">
                <c:v>International Relations</c:v>
              </c:pt>
              <c:pt idx="8">
                <c:v>Environmental Sciences</c:v>
              </c:pt>
              <c:pt idx="9">
                <c:v>Economic History</c:v>
              </c:pt>
              <c:pt idx="10">
                <c:v>Recreation &amp; Sports</c:v>
              </c:pt>
              <c:pt idx="11">
                <c:v>Religion</c:v>
              </c:pt>
              <c:pt idx="12">
                <c:v>Gender Studies &amp; Sexuality</c:v>
              </c:pt>
              <c:pt idx="13">
                <c:v>History</c:v>
              </c:pt>
              <c:pt idx="14">
                <c:v>Law</c:v>
              </c:pt>
              <c:pt idx="15">
                <c:v>Military &amp; Naval Science</c:v>
              </c:pt>
              <c:pt idx="16">
                <c:v>Communities</c:v>
              </c:pt>
              <c:pt idx="17">
                <c:v>Philology &amp; Linguistics</c:v>
              </c:pt>
              <c:pt idx="18">
                <c:v>Social Sciences</c:v>
              </c:pt>
              <c:pt idx="19">
                <c:v>Criminology, Penology &amp; Juvenile Delinquency</c:v>
              </c:pt>
              <c:pt idx="20">
                <c:v>Philosophy</c:v>
              </c:pt>
              <c:pt idx="21">
                <c:v>Public Health</c:v>
              </c:pt>
              <c:pt idx="22">
                <c:v>Social Welfare &amp; Social Work</c:v>
              </c:pt>
              <c:pt idx="23">
                <c:v>Agriculture</c:v>
              </c:pt>
              <c:pt idx="24">
                <c:v>Anthropology</c:v>
              </c:pt>
              <c:pt idx="25">
                <c:v>Computer Science</c:v>
              </c:pt>
              <c:pt idx="26">
                <c:v>Economic Theory</c:v>
              </c:pt>
              <c:pt idx="27">
                <c:v>Library &amp; Information Science</c:v>
              </c:pt>
              <c:pt idx="28">
                <c:v>Social Change &amp; Social Conditions</c:v>
              </c:pt>
            </c:strLit>
          </c:cat>
          <c:val>
            <c:numRef>
              <c:f>Summary!$M$37:$M$65</c:f>
              <c:numCache>
                <c:formatCode>General</c:formatCode>
                <c:ptCount val="29"/>
                <c:pt idx="0">
                  <c:v>3.2955939078113299</c:v>
                </c:pt>
                <c:pt idx="1">
                  <c:v>4.8927037310466224</c:v>
                </c:pt>
                <c:pt idx="2">
                  <c:v>7.9459068743117856</c:v>
                </c:pt>
                <c:pt idx="3">
                  <c:v>3.4211814310762287</c:v>
                </c:pt>
                <c:pt idx="4">
                  <c:v>2.0431900034234851</c:v>
                </c:pt>
                <c:pt idx="5">
                  <c:v>1.9847430441898521</c:v>
                </c:pt>
                <c:pt idx="6">
                  <c:v>6.6244899507015402</c:v>
                </c:pt>
                <c:pt idx="7">
                  <c:v>2.5150109145652944</c:v>
                </c:pt>
                <c:pt idx="8">
                  <c:v>9.1951135190918478</c:v>
                </c:pt>
                <c:pt idx="9">
                  <c:v>4.5595362277981355</c:v>
                </c:pt>
                <c:pt idx="10">
                  <c:v>0.6438113948919445</c:v>
                </c:pt>
                <c:pt idx="11">
                  <c:v>4.1763263403263409</c:v>
                </c:pt>
                <c:pt idx="12">
                  <c:v>4.1075767366720415</c:v>
                </c:pt>
                <c:pt idx="13">
                  <c:v>9.8429795396419664</c:v>
                </c:pt>
                <c:pt idx="14">
                  <c:v>3.260987322320406</c:v>
                </c:pt>
                <c:pt idx="15">
                  <c:v>4.1543766736090362</c:v>
                </c:pt>
                <c:pt idx="16">
                  <c:v>2.9197147196008237</c:v>
                </c:pt>
                <c:pt idx="17">
                  <c:v>5.2442629995702719</c:v>
                </c:pt>
                <c:pt idx="18">
                  <c:v>5.591266002844959</c:v>
                </c:pt>
                <c:pt idx="19">
                  <c:v>1.3065698219306465</c:v>
                </c:pt>
                <c:pt idx="20">
                  <c:v>5.8002502085070855</c:v>
                </c:pt>
                <c:pt idx="21">
                  <c:v>8.659440736063523</c:v>
                </c:pt>
                <c:pt idx="22">
                  <c:v>2.6116353775552774</c:v>
                </c:pt>
                <c:pt idx="23">
                  <c:v>9.5208416905444118</c:v>
                </c:pt>
                <c:pt idx="24">
                  <c:v>8.1334082840236697</c:v>
                </c:pt>
                <c:pt idx="25">
                  <c:v>4.5700726612170754</c:v>
                </c:pt>
                <c:pt idx="26">
                  <c:v>5.5980292887029304</c:v>
                </c:pt>
                <c:pt idx="27">
                  <c:v>4.4995301794453475</c:v>
                </c:pt>
                <c:pt idx="28">
                  <c:v>3.5813729593972372</c:v>
                </c:pt>
              </c:numCache>
            </c:numRef>
          </c:val>
        </c:ser>
        <c:axId val="39209600"/>
        <c:axId val="39211392"/>
      </c:barChart>
      <c:lineChart>
        <c:grouping val="standard"/>
        <c:ser>
          <c:idx val="1"/>
          <c:order val="1"/>
          <c:tx>
            <c:v>All the Other Publishers</c:v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strLit>
              <c:ptCount val="29"/>
              <c:pt idx="0">
                <c:v>Psychology</c:v>
              </c:pt>
              <c:pt idx="1">
                <c:v>Education</c:v>
              </c:pt>
              <c:pt idx="2">
                <c:v>Regions &amp; Countries</c:v>
              </c:pt>
              <c:pt idx="3">
                <c:v>Political Science</c:v>
              </c:pt>
              <c:pt idx="4">
                <c:v>Journalism &amp; Communications</c:v>
              </c:pt>
              <c:pt idx="5">
                <c:v>Education, Special Topics</c:v>
              </c:pt>
              <c:pt idx="6">
                <c:v>Literature</c:v>
              </c:pt>
              <c:pt idx="7">
                <c:v>International Relations</c:v>
              </c:pt>
              <c:pt idx="8">
                <c:v>Environmental Sciences</c:v>
              </c:pt>
              <c:pt idx="9">
                <c:v>Economic History</c:v>
              </c:pt>
              <c:pt idx="10">
                <c:v>Recreation &amp; Sports</c:v>
              </c:pt>
              <c:pt idx="11">
                <c:v>Religion</c:v>
              </c:pt>
              <c:pt idx="12">
                <c:v>Gender Studies &amp; Sexuality</c:v>
              </c:pt>
              <c:pt idx="13">
                <c:v>History</c:v>
              </c:pt>
              <c:pt idx="14">
                <c:v>Law</c:v>
              </c:pt>
              <c:pt idx="15">
                <c:v>Military &amp; Naval Science</c:v>
              </c:pt>
              <c:pt idx="16">
                <c:v>Communities</c:v>
              </c:pt>
              <c:pt idx="17">
                <c:v>Philology &amp; Linguistics</c:v>
              </c:pt>
              <c:pt idx="18">
                <c:v>Social Sciences</c:v>
              </c:pt>
              <c:pt idx="19">
                <c:v>Criminology, Penology &amp; Juvenile Delinquency</c:v>
              </c:pt>
              <c:pt idx="20">
                <c:v>Philosophy</c:v>
              </c:pt>
              <c:pt idx="21">
                <c:v>Public Health</c:v>
              </c:pt>
              <c:pt idx="22">
                <c:v>Social Welfare &amp; Social Work</c:v>
              </c:pt>
              <c:pt idx="23">
                <c:v>Agriculture</c:v>
              </c:pt>
              <c:pt idx="24">
                <c:v>Anthropology</c:v>
              </c:pt>
              <c:pt idx="25">
                <c:v>Computer Science</c:v>
              </c:pt>
              <c:pt idx="26">
                <c:v>Economic Theory</c:v>
              </c:pt>
              <c:pt idx="27">
                <c:v>Library &amp; Information Science</c:v>
              </c:pt>
              <c:pt idx="28">
                <c:v>Social Change &amp; Social Conditions</c:v>
              </c:pt>
            </c:strLit>
          </c:cat>
          <c:val>
            <c:numRef>
              <c:f>Summary!$N$37:$N$65</c:f>
              <c:numCache>
                <c:formatCode>General</c:formatCode>
                <c:ptCount val="29"/>
                <c:pt idx="0">
                  <c:v>1.0622516169500995</c:v>
                </c:pt>
                <c:pt idx="1">
                  <c:v>0.87068616973461987</c:v>
                </c:pt>
                <c:pt idx="2">
                  <c:v>1.2940128314122483</c:v>
                </c:pt>
                <c:pt idx="3">
                  <c:v>1.1674958077138065</c:v>
                </c:pt>
                <c:pt idx="4">
                  <c:v>1.19878841704256</c:v>
                </c:pt>
                <c:pt idx="5">
                  <c:v>1.230295905958654</c:v>
                </c:pt>
                <c:pt idx="6">
                  <c:v>0.99507195805921567</c:v>
                </c:pt>
                <c:pt idx="7">
                  <c:v>1.5076308865698982</c:v>
                </c:pt>
                <c:pt idx="8">
                  <c:v>1.0489571748353852</c:v>
                </c:pt>
                <c:pt idx="9">
                  <c:v>1.5164521593277507</c:v>
                </c:pt>
                <c:pt idx="10">
                  <c:v>0.88735823612703124</c:v>
                </c:pt>
                <c:pt idx="11">
                  <c:v>1.5377788632005505</c:v>
                </c:pt>
                <c:pt idx="12">
                  <c:v>0.83246606016223346</c:v>
                </c:pt>
                <c:pt idx="13">
                  <c:v>0.90349946977730478</c:v>
                </c:pt>
                <c:pt idx="14">
                  <c:v>1.7178219684245872</c:v>
                </c:pt>
                <c:pt idx="15">
                  <c:v>0.81919109663409595</c:v>
                </c:pt>
                <c:pt idx="16">
                  <c:v>1.5012974412069222</c:v>
                </c:pt>
                <c:pt idx="17">
                  <c:v>1.7736996787306554</c:v>
                </c:pt>
                <c:pt idx="18">
                  <c:v>1.5036192381111706</c:v>
                </c:pt>
                <c:pt idx="19">
                  <c:v>1.0761871270247259</c:v>
                </c:pt>
                <c:pt idx="20">
                  <c:v>1.8451025608029861</c:v>
                </c:pt>
                <c:pt idx="21">
                  <c:v>0.70637446456583264</c:v>
                </c:pt>
                <c:pt idx="22">
                  <c:v>2.2518135742617877</c:v>
                </c:pt>
                <c:pt idx="23">
                  <c:v>0.79040054677109528</c:v>
                </c:pt>
                <c:pt idx="24">
                  <c:v>1.0738966646813579</c:v>
                </c:pt>
                <c:pt idx="25">
                  <c:v>2.6580693611570072</c:v>
                </c:pt>
                <c:pt idx="26">
                  <c:v>1.4809832810689214</c:v>
                </c:pt>
                <c:pt idx="27">
                  <c:v>1.5636128762541799</c:v>
                </c:pt>
                <c:pt idx="28">
                  <c:v>0.81433641760988973</c:v>
                </c:pt>
              </c:numCache>
            </c:numRef>
          </c:val>
        </c:ser>
        <c:marker val="1"/>
        <c:axId val="39209600"/>
        <c:axId val="39211392"/>
      </c:lineChart>
      <c:catAx>
        <c:axId val="39209600"/>
        <c:scaling>
          <c:orientation val="minMax"/>
        </c:scaling>
        <c:axPos val="b"/>
        <c:majorTickMark val="none"/>
        <c:tickLblPos val="nextTo"/>
        <c:crossAx val="39211392"/>
        <c:crosses val="autoZero"/>
        <c:auto val="1"/>
        <c:lblAlgn val="ctr"/>
        <c:lblOffset val="100"/>
      </c:catAx>
      <c:valAx>
        <c:axId val="3921139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39209600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baseline="0" dirty="0"/>
              <a:t>CDL </a:t>
            </a:r>
            <a:r>
              <a:rPr lang="en-US" sz="1800" b="1" i="0" u="none" strike="noStrike" baseline="0" dirty="0" smtClean="0"/>
              <a:t>e-Journal </a:t>
            </a:r>
            <a:r>
              <a:rPr lang="en-US" baseline="0" dirty="0" smtClean="0"/>
              <a:t>Licensing Efficiency vs</a:t>
            </a:r>
            <a:r>
              <a:rPr lang="en-US" baseline="0" dirty="0"/>
              <a:t>. Budget Gap Over 6 Years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5"/>
          <c:order val="0"/>
          <c:tx>
            <c:v>Publisher List Price (Library Journal Survey)---Average 7% annual increase for e-journals</c:v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Lit>
              <c:formatCode>General</c:formatCode>
              <c:ptCount val="7"/>
              <c:pt idx="0">
                <c:v>2004</c:v>
              </c:pt>
              <c:pt idx="1">
                <c:v>2005</c:v>
              </c:pt>
              <c:pt idx="2">
                <c:v>2006</c:v>
              </c:pt>
              <c:pt idx="3">
                <c:v>2007</c:v>
              </c:pt>
              <c:pt idx="4">
                <c:v>2008</c:v>
              </c:pt>
              <c:pt idx="5">
                <c:v>2009</c:v>
              </c:pt>
              <c:pt idx="6">
                <c:v>2010</c:v>
              </c:pt>
            </c:numLit>
          </c:cat>
          <c:val>
            <c:numLit>
              <c:formatCode>0%</c:formatCode>
              <c:ptCount val="7"/>
              <c:pt idx="0" formatCode="General">
                <c:v>0</c:v>
              </c:pt>
              <c:pt idx="1">
                <c:v>7.7000000000000082E-2</c:v>
              </c:pt>
              <c:pt idx="2">
                <c:v>0.14850000000000024</c:v>
              </c:pt>
              <c:pt idx="3">
                <c:v>0.23380000000000001</c:v>
              </c:pt>
              <c:pt idx="4">
                <c:v>0.32230000000000264</c:v>
              </c:pt>
              <c:pt idx="5">
                <c:v>0.394600000000002</c:v>
              </c:pt>
              <c:pt idx="6">
                <c:v>0.43460000000000032</c:v>
              </c:pt>
            </c:numLit>
          </c:val>
        </c:ser>
        <c:ser>
          <c:idx val="2"/>
          <c:order val="1"/>
          <c:tx>
            <c:v>CDL Negotiated Cost for Major Publishers--Average 3% annual increase</c:v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Lit>
              <c:formatCode>General</c:formatCode>
              <c:ptCount val="7"/>
              <c:pt idx="0">
                <c:v>2004</c:v>
              </c:pt>
              <c:pt idx="1">
                <c:v>2005</c:v>
              </c:pt>
              <c:pt idx="2">
                <c:v>2006</c:v>
              </c:pt>
              <c:pt idx="3">
                <c:v>2007</c:v>
              </c:pt>
              <c:pt idx="4">
                <c:v>2008</c:v>
              </c:pt>
              <c:pt idx="5">
                <c:v>2009</c:v>
              </c:pt>
              <c:pt idx="6">
                <c:v>2010</c:v>
              </c:pt>
            </c:numLit>
          </c:cat>
          <c:val>
            <c:numLit>
              <c:formatCode>0%</c:formatCode>
              <c:ptCount val="7"/>
              <c:pt idx="0" formatCode="General">
                <c:v>0</c:v>
              </c:pt>
              <c:pt idx="1">
                <c:v>4.1666666666666692E-2</c:v>
              </c:pt>
              <c:pt idx="2">
                <c:v>7.5952380952381576E-2</c:v>
              </c:pt>
              <c:pt idx="3">
                <c:v>0.11470238095238119</c:v>
              </c:pt>
              <c:pt idx="4">
                <c:v>0.145813492063494</c:v>
              </c:pt>
              <c:pt idx="5">
                <c:v>0.17136904761904764</c:v>
              </c:pt>
              <c:pt idx="6">
                <c:v>0.17803571428571427</c:v>
              </c:pt>
            </c:numLit>
          </c:val>
        </c:ser>
        <c:ser>
          <c:idx val="3"/>
          <c:order val="2"/>
          <c:tx>
            <c:v>UC Libraries Material Budget---Average 1% annual increase</c:v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Lit>
              <c:formatCode>General</c:formatCode>
              <c:ptCount val="7"/>
              <c:pt idx="0">
                <c:v>2004</c:v>
              </c:pt>
              <c:pt idx="1">
                <c:v>2005</c:v>
              </c:pt>
              <c:pt idx="2">
                <c:v>2006</c:v>
              </c:pt>
              <c:pt idx="3">
                <c:v>2007</c:v>
              </c:pt>
              <c:pt idx="4">
                <c:v>2008</c:v>
              </c:pt>
              <c:pt idx="5">
                <c:v>2009</c:v>
              </c:pt>
              <c:pt idx="6">
                <c:v>2010</c:v>
              </c:pt>
            </c:numLit>
          </c:cat>
          <c:val>
            <c:numLit>
              <c:formatCode>General</c:formatCode>
              <c:ptCount val="7"/>
              <c:pt idx="0">
                <c:v>0</c:v>
              </c:pt>
              <c:pt idx="1">
                <c:v>1.29556562060402E-2</c:v>
              </c:pt>
              <c:pt idx="2">
                <c:v>-4.6131858168069247E-3</c:v>
              </c:pt>
              <c:pt idx="3">
                <c:v>4.03418169133778E-2</c:v>
              </c:pt>
              <c:pt idx="4">
                <c:v>6.4010602841685638E-2</c:v>
              </c:pt>
              <c:pt idx="5">
                <c:v>7.4639681595907809E-2</c:v>
              </c:pt>
              <c:pt idx="6">
                <c:v>4.0000000000000029E-2</c:v>
              </c:pt>
            </c:numLit>
          </c:val>
        </c:ser>
        <c:marker val="1"/>
        <c:axId val="62061568"/>
        <c:axId val="40055552"/>
      </c:lineChart>
      <c:catAx>
        <c:axId val="62061568"/>
        <c:scaling>
          <c:orientation val="minMax"/>
        </c:scaling>
        <c:axPos val="b"/>
        <c:numFmt formatCode="General" sourceLinked="1"/>
        <c:majorTickMark val="none"/>
        <c:tickLblPos val="nextTo"/>
        <c:crossAx val="40055552"/>
        <c:crosses val="autoZero"/>
        <c:auto val="1"/>
        <c:lblAlgn val="ctr"/>
        <c:lblOffset val="100"/>
      </c:catAx>
      <c:valAx>
        <c:axId val="4005555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Cumulative Percent Invreases in Costs</a:t>
                </a:r>
              </a:p>
            </c:rich>
          </c:tx>
          <c:layout/>
        </c:title>
        <c:numFmt formatCode="0%" sourceLinked="0"/>
        <c:majorTickMark val="none"/>
        <c:tickLblPos val="nextTo"/>
        <c:crossAx val="620615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317202327466862"/>
          <c:y val="0.1129372089785437"/>
          <c:w val="0.32761138797835276"/>
          <c:h val="0.2422985731891569"/>
        </c:manualLayout>
      </c:layout>
      <c:txPr>
        <a:bodyPr/>
        <a:lstStyle/>
        <a:p>
          <a:pPr>
            <a:defRPr baseline="0"/>
          </a:pPr>
          <a:endParaRPr lang="en-US"/>
        </a:p>
      </c:txPr>
    </c:legend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/>
              <a:t>Publisher Rankings by Journal Value Score</a:t>
            </a:r>
            <a:endParaRPr lang="en-US"/>
          </a:p>
        </c:rich>
      </c:tx>
      <c:layout/>
    </c:title>
    <c:pivotFmts>
      <c:pivotFmt>
        <c:idx val="0"/>
        <c:marker>
          <c:symbol val="none"/>
        </c:marker>
      </c:pivotFmt>
      <c:pivotFmt>
        <c:idx val="1"/>
        <c:spPr>
          <a:ln>
            <a:noFill/>
          </a:ln>
        </c:spPr>
        <c:marker>
          <c:symbol val="none"/>
        </c:marker>
      </c:pivotFmt>
      <c:pivotFmt>
        <c:idx val="2"/>
        <c:spPr>
          <a:solidFill>
            <a:schemeClr val="accent6">
              <a:lumMod val="75000"/>
            </a:schemeClr>
          </a:solidFill>
          <a:ln>
            <a:noFill/>
          </a:ln>
        </c:spPr>
      </c:pivotFmt>
      <c:pivotFmt>
        <c:idx val="3"/>
        <c:spPr>
          <a:solidFill>
            <a:srgbClr val="F79646">
              <a:lumMod val="75000"/>
            </a:srgbClr>
          </a:solidFill>
          <a:ln>
            <a:noFill/>
          </a:ln>
        </c:spPr>
      </c:pivotFmt>
      <c:pivotFmt>
        <c:idx val="4"/>
        <c:spPr>
          <a:solidFill>
            <a:srgbClr val="F79646">
              <a:lumMod val="75000"/>
            </a:srgbClr>
          </a:solidFill>
          <a:ln>
            <a:noFill/>
          </a:ln>
        </c:spPr>
      </c:pivotFmt>
      <c:pivotFmt>
        <c:idx val="5"/>
        <c:spPr>
          <a:solidFill>
            <a:srgbClr val="F79646">
              <a:lumMod val="75000"/>
            </a:srgbClr>
          </a:solidFill>
          <a:ln>
            <a:noFill/>
          </a:ln>
        </c:spPr>
      </c:pivotFmt>
      <c:pivotFmt>
        <c:idx val="6"/>
        <c:spPr>
          <a:solidFill>
            <a:srgbClr val="F79646">
              <a:lumMod val="75000"/>
            </a:srgbClr>
          </a:solidFill>
          <a:ln>
            <a:noFill/>
          </a:ln>
        </c:spPr>
      </c:pivotFmt>
      <c:pivotFmt>
        <c:idx val="7"/>
        <c:spPr>
          <a:solidFill>
            <a:srgbClr val="F79646">
              <a:lumMod val="75000"/>
            </a:srgbClr>
          </a:solidFill>
          <a:ln>
            <a:noFill/>
          </a:ln>
        </c:spPr>
      </c:pivotFmt>
      <c:pivotFmt>
        <c:idx val="8"/>
        <c:spPr>
          <a:solidFill>
            <a:srgbClr val="F79646">
              <a:lumMod val="75000"/>
            </a:srgbClr>
          </a:solidFill>
          <a:ln>
            <a:noFill/>
          </a:ln>
        </c:spPr>
      </c:pivotFmt>
      <c:pivotFmt>
        <c:idx val="9"/>
        <c:spPr>
          <a:solidFill>
            <a:srgbClr val="F79646">
              <a:lumMod val="75000"/>
            </a:srgbClr>
          </a:solidFill>
          <a:ln>
            <a:noFill/>
          </a:ln>
        </c:spPr>
      </c:pivotFmt>
      <c:pivotFmt>
        <c:idx val="10"/>
        <c:spPr>
          <a:solidFill>
            <a:srgbClr val="F79646">
              <a:lumMod val="75000"/>
            </a:srgbClr>
          </a:solidFill>
          <a:ln>
            <a:noFill/>
          </a:ln>
        </c:spPr>
      </c:pivotFmt>
      <c:pivotFmt>
        <c:idx val="11"/>
        <c:spPr>
          <a:ln>
            <a:noFill/>
          </a:ln>
        </c:spPr>
        <c:marker>
          <c:symbol val="none"/>
        </c:marker>
      </c:pivotFmt>
      <c:pivotFmt>
        <c:idx val="12"/>
        <c:spPr>
          <a:solidFill>
            <a:schemeClr val="accent6">
              <a:lumMod val="75000"/>
            </a:schemeClr>
          </a:solidFill>
          <a:ln>
            <a:noFill/>
          </a:ln>
        </c:spPr>
      </c:pivotFmt>
      <c:pivotFmt>
        <c:idx val="13"/>
        <c:spPr>
          <a:solidFill>
            <a:srgbClr val="F79646">
              <a:lumMod val="75000"/>
            </a:srgbClr>
          </a:solidFill>
          <a:ln>
            <a:noFill/>
          </a:ln>
        </c:spPr>
      </c:pivotFmt>
      <c:pivotFmt>
        <c:idx val="14"/>
        <c:spPr>
          <a:solidFill>
            <a:srgbClr val="F79646">
              <a:lumMod val="75000"/>
            </a:srgbClr>
          </a:solidFill>
          <a:ln>
            <a:noFill/>
          </a:ln>
        </c:spPr>
      </c:pivotFmt>
      <c:pivotFmt>
        <c:idx val="15"/>
        <c:spPr>
          <a:solidFill>
            <a:srgbClr val="F79646">
              <a:lumMod val="75000"/>
            </a:srgbClr>
          </a:solidFill>
          <a:ln>
            <a:noFill/>
          </a:ln>
        </c:spPr>
      </c:pivotFmt>
      <c:pivotFmt>
        <c:idx val="16"/>
        <c:spPr>
          <a:solidFill>
            <a:srgbClr val="F79646">
              <a:lumMod val="75000"/>
            </a:srgbClr>
          </a:solidFill>
          <a:ln>
            <a:noFill/>
          </a:ln>
        </c:spPr>
      </c:pivotFmt>
      <c:pivotFmt>
        <c:idx val="17"/>
        <c:spPr>
          <a:solidFill>
            <a:srgbClr val="F79646">
              <a:lumMod val="75000"/>
            </a:srgbClr>
          </a:solidFill>
          <a:ln>
            <a:noFill/>
          </a:ln>
        </c:spPr>
      </c:pivotFmt>
      <c:pivotFmt>
        <c:idx val="18"/>
        <c:spPr>
          <a:solidFill>
            <a:srgbClr val="F79646">
              <a:lumMod val="75000"/>
            </a:srgbClr>
          </a:solidFill>
          <a:ln>
            <a:noFill/>
          </a:ln>
        </c:spPr>
      </c:pivotFmt>
    </c:pivotFmts>
    <c:plotArea>
      <c:layout/>
      <c:barChart>
        <c:barDir val="col"/>
        <c:grouping val="clustered"/>
        <c:ser>
          <c:idx val="0"/>
          <c:order val="0"/>
          <c:tx>
            <c:v>Total</c:v>
          </c:tx>
          <c:spPr>
            <a:ln>
              <a:noFill/>
            </a:ln>
          </c:spPr>
          <c:dPt>
            <c:idx val="0"/>
            <c:spPr>
              <a:solidFill>
                <a:schemeClr val="accent1"/>
              </a:solidFill>
              <a:ln>
                <a:noFill/>
              </a:ln>
            </c:spPr>
          </c:dPt>
          <c:dPt>
            <c:idx val="9"/>
            <c:spPr>
              <a:solidFill>
                <a:srgbClr val="F79646">
                  <a:lumMod val="75000"/>
                </a:srgbClr>
              </a:solidFill>
              <a:ln>
                <a:noFill/>
              </a:ln>
            </c:spPr>
          </c:dPt>
          <c:dPt>
            <c:idx val="12"/>
            <c:spPr>
              <a:solidFill>
                <a:schemeClr val="tx2">
                  <a:lumMod val="75000"/>
                </a:schemeClr>
              </a:solidFill>
              <a:ln>
                <a:noFill/>
              </a:ln>
            </c:spPr>
          </c:dPt>
          <c:dPt>
            <c:idx val="21"/>
            <c:spPr>
              <a:solidFill>
                <a:srgbClr val="F79646">
                  <a:lumMod val="75000"/>
                </a:srgbClr>
              </a:solidFill>
              <a:ln>
                <a:noFill/>
              </a:ln>
            </c:spPr>
          </c:dPt>
          <c:dPt>
            <c:idx val="32"/>
            <c:spPr>
              <a:solidFill>
                <a:srgbClr val="F79646">
                  <a:lumMod val="75000"/>
                </a:srgbClr>
              </a:solidFill>
              <a:ln>
                <a:noFill/>
              </a:ln>
            </c:spPr>
          </c:dPt>
          <c:dPt>
            <c:idx val="43"/>
            <c:spPr>
              <a:solidFill>
                <a:srgbClr val="F79646">
                  <a:lumMod val="75000"/>
                </a:srgbClr>
              </a:solidFill>
              <a:ln>
                <a:noFill/>
              </a:ln>
            </c:spPr>
          </c:dPt>
          <c:dPt>
            <c:idx val="44"/>
            <c:spPr>
              <a:solidFill>
                <a:srgbClr val="F79646">
                  <a:lumMod val="75000"/>
                </a:srgbClr>
              </a:solidFill>
              <a:ln>
                <a:noFill/>
              </a:ln>
            </c:spPr>
          </c:dPt>
          <c:dPt>
            <c:idx val="48"/>
            <c:spPr>
              <a:solidFill>
                <a:srgbClr val="F79646">
                  <a:lumMod val="75000"/>
                </a:srgbClr>
              </a:solidFill>
              <a:ln>
                <a:noFill/>
              </a:ln>
            </c:spPr>
          </c:dPt>
          <c:cat>
            <c:strLit>
              <c:ptCount val="52"/>
              <c:pt idx="0">
                <c:v>New England Journal of Medicine</c:v>
              </c:pt>
              <c:pt idx="1">
                <c:v>Society of Rheology</c:v>
              </c:pt>
              <c:pt idx="2">
                <c:v>American Mathematical Society</c:v>
              </c:pt>
              <c:pt idx="3">
                <c:v>Nature Publishing</c:v>
              </c:pt>
              <c:pt idx="4">
                <c:v>BMJ Publishing Group Ltd</c:v>
              </c:pt>
              <c:pt idx="5">
                <c:v>Nature Publishing - Academic Journals</c:v>
              </c:pt>
              <c:pt idx="6">
                <c:v>Acoustical Society of America</c:v>
              </c:pt>
              <c:pt idx="7">
                <c:v>Company of Biologists</c:v>
              </c:pt>
              <c:pt idx="8">
                <c:v>National Academy of Sciences</c:v>
              </c:pt>
              <c:pt idx="9">
                <c:v>American Chemical Society</c:v>
              </c:pt>
              <c:pt idx="10">
                <c:v>American Association of Physicists in Medicine</c:v>
              </c:pt>
              <c:pt idx="11">
                <c:v>Thieme</c:v>
              </c:pt>
              <c:pt idx="12">
                <c:v>Elsevier</c:v>
              </c:pt>
              <c:pt idx="13">
                <c:v>American Physical Society</c:v>
              </c:pt>
              <c:pt idx="14">
                <c:v>American Association for the Advancement of Science</c:v>
              </c:pt>
              <c:pt idx="15">
                <c:v>American Geophysical Union</c:v>
              </c:pt>
              <c:pt idx="16">
                <c:v>BMJ Publishing Group - Specialty Journals</c:v>
              </c:pt>
              <c:pt idx="17">
                <c:v>University of Chicago Press (JSTOR)</c:v>
              </c:pt>
              <c:pt idx="18">
                <c:v>American Institute of Physics</c:v>
              </c:pt>
              <c:pt idx="19">
                <c:v>American Association for Cancer Research</c:v>
              </c:pt>
              <c:pt idx="20">
                <c:v>Royal Society</c:v>
              </c:pt>
              <c:pt idx="21">
                <c:v>LWW</c:v>
              </c:pt>
              <c:pt idx="22">
                <c:v>Duke University Press</c:v>
              </c:pt>
              <c:pt idx="23">
                <c:v>Oxford University Press</c:v>
              </c:pt>
              <c:pt idx="24">
                <c:v>Royal Society of Chemistry</c:v>
              </c:pt>
              <c:pt idx="25">
                <c:v>Optical Society of America</c:v>
              </c:pt>
              <c:pt idx="26">
                <c:v>University of California Press (JSTOR)</c:v>
              </c:pt>
              <c:pt idx="27">
                <c:v>Institute of Physics</c:v>
              </c:pt>
              <c:pt idx="28">
                <c:v>American Meteorological Society</c:v>
              </c:pt>
              <c:pt idx="29">
                <c:v>Electrochemical Society</c:v>
              </c:pt>
              <c:pt idx="30">
                <c:v>Society of Exploration Geophysicists</c:v>
              </c:pt>
              <c:pt idx="31">
                <c:v>IEEE</c:v>
              </c:pt>
              <c:pt idx="32">
                <c:v>Wiley-Blackwell</c:v>
              </c:pt>
              <c:pt idx="33">
                <c:v>National Research Council Canada</c:v>
              </c:pt>
              <c:pt idx="34">
                <c:v>American Association of Physics Teachers</c:v>
              </c:pt>
              <c:pt idx="35">
                <c:v>American Vacuum Society</c:v>
              </c:pt>
              <c:pt idx="36">
                <c:v>PsycARTICLES (ProQuest)</c:v>
              </c:pt>
              <c:pt idx="37">
                <c:v>SAGE Publications</c:v>
              </c:pt>
              <c:pt idx="38">
                <c:v>Project MUSE</c:v>
              </c:pt>
              <c:pt idx="39">
                <c:v>MIT</c:v>
              </c:pt>
              <c:pt idx="40">
                <c:v>Mary Ann Liebert Inc.</c:v>
              </c:pt>
              <c:pt idx="41">
                <c:v>BioOne</c:v>
              </c:pt>
              <c:pt idx="42">
                <c:v>Cambridge University Press</c:v>
              </c:pt>
              <c:pt idx="43">
                <c:v>S. Karger AG</c:v>
              </c:pt>
              <c:pt idx="44">
                <c:v>Springer-Verlag</c:v>
              </c:pt>
              <c:pt idx="45">
                <c:v>ACM Digital Library</c:v>
              </c:pt>
              <c:pt idx="46">
                <c:v>SPIE</c:v>
              </c:pt>
              <c:pt idx="47">
                <c:v>Elsevier Freedom Collection</c:v>
              </c:pt>
              <c:pt idx="48">
                <c:v>Taylor &amp; Francis</c:v>
              </c:pt>
              <c:pt idx="49">
                <c:v>DeGruyter (Berkeley Electronic Press)</c:v>
              </c:pt>
              <c:pt idx="50">
                <c:v>Laser Institute of America</c:v>
              </c:pt>
              <c:pt idx="51">
                <c:v>International Centre for Diffraction Data</c:v>
              </c:pt>
            </c:strLit>
          </c:cat>
          <c:val>
            <c:numLit>
              <c:formatCode>General</c:formatCode>
              <c:ptCount val="52"/>
              <c:pt idx="0">
                <c:v>7</c:v>
              </c:pt>
              <c:pt idx="1">
                <c:v>7</c:v>
              </c:pt>
              <c:pt idx="2">
                <c:v>6.7633333333333381</c:v>
              </c:pt>
              <c:pt idx="3">
                <c:v>6.68</c:v>
              </c:pt>
              <c:pt idx="4">
                <c:v>6.25</c:v>
              </c:pt>
              <c:pt idx="5">
                <c:v>6.1590909090909065</c:v>
              </c:pt>
              <c:pt idx="6">
                <c:v>6</c:v>
              </c:pt>
              <c:pt idx="7">
                <c:v>6</c:v>
              </c:pt>
              <c:pt idx="8">
                <c:v>6</c:v>
              </c:pt>
              <c:pt idx="9">
                <c:v>5.7976190476190466</c:v>
              </c:pt>
              <c:pt idx="10">
                <c:v>5.5</c:v>
              </c:pt>
              <c:pt idx="11">
                <c:v>5.5</c:v>
              </c:pt>
              <c:pt idx="12">
                <c:v>5.4955396825396834</c:v>
              </c:pt>
              <c:pt idx="13">
                <c:v>5.3571428571428514</c:v>
              </c:pt>
              <c:pt idx="14">
                <c:v>5.3333333333333393</c:v>
              </c:pt>
              <c:pt idx="15">
                <c:v>5.2916666666666714</c:v>
              </c:pt>
              <c:pt idx="16">
                <c:v>5.2596153846153904</c:v>
              </c:pt>
              <c:pt idx="17">
                <c:v>5.2568000000000001</c:v>
              </c:pt>
              <c:pt idx="18">
                <c:v>5.0681818181818103</c:v>
              </c:pt>
              <c:pt idx="19">
                <c:v>4.9285714285714297</c:v>
              </c:pt>
              <c:pt idx="20">
                <c:v>4.9285714285714297</c:v>
              </c:pt>
              <c:pt idx="21">
                <c:v>4.8823529411764675</c:v>
              </c:pt>
              <c:pt idx="22">
                <c:v>4.8784210526315803</c:v>
              </c:pt>
              <c:pt idx="23">
                <c:v>4.8320618556700996</c:v>
              </c:pt>
              <c:pt idx="24">
                <c:v>4.7129629629629601</c:v>
              </c:pt>
              <c:pt idx="25">
                <c:v>4.53571428571429</c:v>
              </c:pt>
              <c:pt idx="26">
                <c:v>4.5229411764705816</c:v>
              </c:pt>
              <c:pt idx="27">
                <c:v>4.4734042553191502</c:v>
              </c:pt>
              <c:pt idx="28">
                <c:v>4.4375</c:v>
              </c:pt>
              <c:pt idx="29">
                <c:v>4.3124999999999956</c:v>
              </c:pt>
              <c:pt idx="30">
                <c:v>4.25</c:v>
              </c:pt>
              <c:pt idx="31">
                <c:v>4.1127717391304275</c:v>
              </c:pt>
              <c:pt idx="32">
                <c:v>4.1097553275453755</c:v>
              </c:pt>
              <c:pt idx="33">
                <c:v>3.9666666666666677</c:v>
              </c:pt>
              <c:pt idx="34">
                <c:v>3.8749999999999987</c:v>
              </c:pt>
              <c:pt idx="35">
                <c:v>3.8333333333333277</c:v>
              </c:pt>
              <c:pt idx="36">
                <c:v>3.8105405405405399</c:v>
              </c:pt>
              <c:pt idx="37">
                <c:v>3.5870556552962301</c:v>
              </c:pt>
              <c:pt idx="38">
                <c:v>3.5570405727923751</c:v>
              </c:pt>
              <c:pt idx="39">
                <c:v>3.5433333333333299</c:v>
              </c:pt>
              <c:pt idx="40">
                <c:v>3.4204545454545499</c:v>
              </c:pt>
              <c:pt idx="41">
                <c:v>3.2101449275362302</c:v>
              </c:pt>
              <c:pt idx="42">
                <c:v>3.199330708661428</c:v>
              </c:pt>
              <c:pt idx="43">
                <c:v>3</c:v>
              </c:pt>
              <c:pt idx="44">
                <c:v>2.9955143078112898</c:v>
              </c:pt>
              <c:pt idx="45">
                <c:v>2.963483146067424</c:v>
              </c:pt>
              <c:pt idx="46">
                <c:v>2.84375</c:v>
              </c:pt>
              <c:pt idx="47">
                <c:v>2.8017408123791077</c:v>
              </c:pt>
              <c:pt idx="48">
                <c:v>2.4166368159203997</c:v>
              </c:pt>
              <c:pt idx="49">
                <c:v>1.8295999999999979</c:v>
              </c:pt>
              <c:pt idx="50">
                <c:v>1.5</c:v>
              </c:pt>
              <c:pt idx="51">
                <c:v>1</c:v>
              </c:pt>
            </c:numLit>
          </c:val>
        </c:ser>
        <c:gapWidth val="50"/>
        <c:axId val="62135680"/>
        <c:axId val="62149760"/>
      </c:barChart>
      <c:catAx>
        <c:axId val="62135680"/>
        <c:scaling>
          <c:orientation val="minMax"/>
        </c:scaling>
        <c:axPos val="b"/>
        <c:tickLblPos val="nextTo"/>
        <c:txPr>
          <a:bodyPr rot="-2700000" vert="horz"/>
          <a:lstStyle/>
          <a:p>
            <a:pPr>
              <a:defRPr sz="900" baseline="0"/>
            </a:pPr>
            <a:endParaRPr lang="en-US"/>
          </a:p>
        </c:txPr>
        <c:crossAx val="62149760"/>
        <c:crosses val="autoZero"/>
        <c:auto val="1"/>
        <c:lblAlgn val="ctr"/>
        <c:lblOffset val="100"/>
      </c:catAx>
      <c:valAx>
        <c:axId val="62149760"/>
        <c:scaling>
          <c:orientation val="minMax"/>
        </c:scaling>
        <c:axPos val="l"/>
        <c:majorGridlines/>
        <c:numFmt formatCode="0.00" sourceLinked="0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2135680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/>
              <a:t>Publisher Rankings by Journal Value Score</a:t>
            </a:r>
            <a:endParaRPr lang="en-US"/>
          </a:p>
        </c:rich>
      </c:tx>
      <c:layout/>
    </c:title>
    <c:pivotFmts>
      <c:pivotFmt>
        <c:idx val="0"/>
        <c:marker>
          <c:symbol val="none"/>
        </c:marker>
      </c:pivotFmt>
      <c:pivotFmt>
        <c:idx val="1"/>
        <c:spPr>
          <a:ln>
            <a:noFill/>
          </a:ln>
        </c:spPr>
        <c:marker>
          <c:symbol val="none"/>
        </c:marker>
      </c:pivotFmt>
      <c:pivotFmt>
        <c:idx val="2"/>
        <c:spPr>
          <a:solidFill>
            <a:schemeClr val="accent6">
              <a:lumMod val="75000"/>
            </a:schemeClr>
          </a:solidFill>
          <a:ln>
            <a:noFill/>
          </a:ln>
        </c:spPr>
      </c:pivotFmt>
      <c:pivotFmt>
        <c:idx val="3"/>
        <c:spPr>
          <a:solidFill>
            <a:srgbClr val="F79646">
              <a:lumMod val="75000"/>
            </a:srgbClr>
          </a:solidFill>
          <a:ln>
            <a:noFill/>
          </a:ln>
        </c:spPr>
      </c:pivotFmt>
      <c:pivotFmt>
        <c:idx val="4"/>
        <c:spPr>
          <a:solidFill>
            <a:srgbClr val="F79646">
              <a:lumMod val="75000"/>
            </a:srgbClr>
          </a:solidFill>
          <a:ln>
            <a:noFill/>
          </a:ln>
        </c:spPr>
      </c:pivotFmt>
      <c:pivotFmt>
        <c:idx val="5"/>
        <c:spPr>
          <a:solidFill>
            <a:srgbClr val="F79646">
              <a:lumMod val="75000"/>
            </a:srgbClr>
          </a:solidFill>
          <a:ln>
            <a:noFill/>
          </a:ln>
        </c:spPr>
      </c:pivotFmt>
      <c:pivotFmt>
        <c:idx val="6"/>
        <c:spPr>
          <a:solidFill>
            <a:srgbClr val="F79646">
              <a:lumMod val="75000"/>
            </a:srgbClr>
          </a:solidFill>
          <a:ln>
            <a:noFill/>
          </a:ln>
        </c:spPr>
      </c:pivotFmt>
      <c:pivotFmt>
        <c:idx val="7"/>
        <c:spPr>
          <a:solidFill>
            <a:srgbClr val="F79646">
              <a:lumMod val="75000"/>
            </a:srgbClr>
          </a:solidFill>
          <a:ln>
            <a:noFill/>
          </a:ln>
        </c:spPr>
      </c:pivotFmt>
      <c:pivotFmt>
        <c:idx val="8"/>
        <c:spPr>
          <a:solidFill>
            <a:srgbClr val="F79646">
              <a:lumMod val="75000"/>
            </a:srgbClr>
          </a:solidFill>
          <a:ln>
            <a:noFill/>
          </a:ln>
        </c:spPr>
      </c:pivotFmt>
      <c:pivotFmt>
        <c:idx val="9"/>
        <c:spPr>
          <a:solidFill>
            <a:srgbClr val="F79646">
              <a:lumMod val="75000"/>
            </a:srgbClr>
          </a:solidFill>
          <a:ln>
            <a:noFill/>
          </a:ln>
        </c:spPr>
      </c:pivotFmt>
      <c:pivotFmt>
        <c:idx val="10"/>
        <c:spPr>
          <a:solidFill>
            <a:srgbClr val="F79646">
              <a:lumMod val="75000"/>
            </a:srgbClr>
          </a:solidFill>
          <a:ln>
            <a:noFill/>
          </a:ln>
        </c:spPr>
      </c:pivotFmt>
      <c:pivotFmt>
        <c:idx val="11"/>
        <c:spPr>
          <a:ln>
            <a:noFill/>
          </a:ln>
        </c:spPr>
        <c:marker>
          <c:symbol val="none"/>
        </c:marker>
      </c:pivotFmt>
      <c:pivotFmt>
        <c:idx val="12"/>
        <c:spPr>
          <a:solidFill>
            <a:schemeClr val="accent6">
              <a:lumMod val="75000"/>
            </a:schemeClr>
          </a:solidFill>
          <a:ln>
            <a:noFill/>
          </a:ln>
        </c:spPr>
      </c:pivotFmt>
      <c:pivotFmt>
        <c:idx val="13"/>
        <c:spPr>
          <a:solidFill>
            <a:srgbClr val="F79646">
              <a:lumMod val="75000"/>
            </a:srgbClr>
          </a:solidFill>
          <a:ln>
            <a:noFill/>
          </a:ln>
        </c:spPr>
      </c:pivotFmt>
      <c:pivotFmt>
        <c:idx val="14"/>
        <c:spPr>
          <a:solidFill>
            <a:srgbClr val="F79646">
              <a:lumMod val="75000"/>
            </a:srgbClr>
          </a:solidFill>
          <a:ln>
            <a:noFill/>
          </a:ln>
        </c:spPr>
      </c:pivotFmt>
      <c:pivotFmt>
        <c:idx val="15"/>
        <c:spPr>
          <a:solidFill>
            <a:srgbClr val="F79646">
              <a:lumMod val="75000"/>
            </a:srgbClr>
          </a:solidFill>
          <a:ln>
            <a:noFill/>
          </a:ln>
        </c:spPr>
      </c:pivotFmt>
      <c:pivotFmt>
        <c:idx val="16"/>
        <c:spPr>
          <a:solidFill>
            <a:srgbClr val="F79646">
              <a:lumMod val="75000"/>
            </a:srgbClr>
          </a:solidFill>
          <a:ln>
            <a:noFill/>
          </a:ln>
        </c:spPr>
      </c:pivotFmt>
      <c:pivotFmt>
        <c:idx val="17"/>
        <c:spPr>
          <a:solidFill>
            <a:srgbClr val="F79646">
              <a:lumMod val="75000"/>
            </a:srgbClr>
          </a:solidFill>
          <a:ln>
            <a:noFill/>
          </a:ln>
        </c:spPr>
      </c:pivotFmt>
      <c:pivotFmt>
        <c:idx val="18"/>
        <c:spPr>
          <a:solidFill>
            <a:srgbClr val="F79646">
              <a:lumMod val="75000"/>
            </a:srgbClr>
          </a:solidFill>
          <a:ln>
            <a:noFill/>
          </a:ln>
        </c:spPr>
      </c:pivotFmt>
    </c:pivotFmts>
    <c:plotArea>
      <c:layout/>
      <c:barChart>
        <c:barDir val="col"/>
        <c:grouping val="clustered"/>
        <c:ser>
          <c:idx val="0"/>
          <c:order val="0"/>
          <c:tx>
            <c:v>Total</c:v>
          </c:tx>
          <c:spPr>
            <a:ln>
              <a:noFill/>
            </a:ln>
          </c:spPr>
          <c:dPt>
            <c:idx val="0"/>
            <c:spPr>
              <a:solidFill>
                <a:schemeClr val="accent1"/>
              </a:solidFill>
              <a:ln>
                <a:noFill/>
              </a:ln>
            </c:spPr>
          </c:dPt>
          <c:dPt>
            <c:idx val="9"/>
            <c:spPr>
              <a:solidFill>
                <a:srgbClr val="F79646">
                  <a:lumMod val="75000"/>
                </a:srgbClr>
              </a:solidFill>
              <a:ln>
                <a:noFill/>
              </a:ln>
            </c:spPr>
          </c:dPt>
          <c:dPt>
            <c:idx val="12"/>
            <c:spPr>
              <a:solidFill>
                <a:schemeClr val="tx2">
                  <a:lumMod val="75000"/>
                </a:schemeClr>
              </a:solidFill>
              <a:ln>
                <a:noFill/>
              </a:ln>
            </c:spPr>
          </c:dPt>
          <c:dPt>
            <c:idx val="21"/>
            <c:spPr>
              <a:solidFill>
                <a:srgbClr val="F79646">
                  <a:lumMod val="75000"/>
                </a:srgbClr>
              </a:solidFill>
              <a:ln>
                <a:noFill/>
              </a:ln>
            </c:spPr>
          </c:dPt>
          <c:dPt>
            <c:idx val="32"/>
            <c:spPr>
              <a:solidFill>
                <a:srgbClr val="F79646">
                  <a:lumMod val="75000"/>
                </a:srgbClr>
              </a:solidFill>
              <a:ln>
                <a:noFill/>
              </a:ln>
            </c:spPr>
          </c:dPt>
          <c:dPt>
            <c:idx val="43"/>
            <c:spPr>
              <a:solidFill>
                <a:srgbClr val="F79646">
                  <a:lumMod val="75000"/>
                </a:srgbClr>
              </a:solidFill>
              <a:ln>
                <a:noFill/>
              </a:ln>
            </c:spPr>
          </c:dPt>
          <c:dPt>
            <c:idx val="44"/>
            <c:spPr>
              <a:solidFill>
                <a:srgbClr val="F79646">
                  <a:lumMod val="75000"/>
                </a:srgbClr>
              </a:solidFill>
              <a:ln>
                <a:noFill/>
              </a:ln>
            </c:spPr>
          </c:dPt>
          <c:dPt>
            <c:idx val="48"/>
            <c:spPr>
              <a:solidFill>
                <a:srgbClr val="F79646">
                  <a:lumMod val="75000"/>
                </a:srgbClr>
              </a:solidFill>
              <a:ln>
                <a:noFill/>
              </a:ln>
            </c:spPr>
          </c:dPt>
          <c:cat>
            <c:strLit>
              <c:ptCount val="52"/>
              <c:pt idx="0">
                <c:v>New England Journal of Medicine</c:v>
              </c:pt>
              <c:pt idx="1">
                <c:v>Society of Rheology</c:v>
              </c:pt>
              <c:pt idx="2">
                <c:v>American Mathematical Society</c:v>
              </c:pt>
              <c:pt idx="3">
                <c:v>Nature Publishing</c:v>
              </c:pt>
              <c:pt idx="4">
                <c:v>BMJ Publishing Group Ltd</c:v>
              </c:pt>
              <c:pt idx="5">
                <c:v>Nature Publishing - Academic Journals</c:v>
              </c:pt>
              <c:pt idx="6">
                <c:v>Acoustical Society of America</c:v>
              </c:pt>
              <c:pt idx="7">
                <c:v>Company of Biologists</c:v>
              </c:pt>
              <c:pt idx="8">
                <c:v>National Academy of Sciences</c:v>
              </c:pt>
              <c:pt idx="9">
                <c:v>American Chemical Society</c:v>
              </c:pt>
              <c:pt idx="10">
                <c:v>American Association of Physicists in Medicine</c:v>
              </c:pt>
              <c:pt idx="11">
                <c:v>Thieme</c:v>
              </c:pt>
              <c:pt idx="12">
                <c:v>Elsevier</c:v>
              </c:pt>
              <c:pt idx="13">
                <c:v>American Physical Society</c:v>
              </c:pt>
              <c:pt idx="14">
                <c:v>American Association for the Advancement of Science</c:v>
              </c:pt>
              <c:pt idx="15">
                <c:v>American Geophysical Union</c:v>
              </c:pt>
              <c:pt idx="16">
                <c:v>BMJ Publishing Group - Specialty Journals</c:v>
              </c:pt>
              <c:pt idx="17">
                <c:v>University of Chicago Press (JSTOR)</c:v>
              </c:pt>
              <c:pt idx="18">
                <c:v>American Institute of Physics</c:v>
              </c:pt>
              <c:pt idx="19">
                <c:v>American Association for Cancer Research</c:v>
              </c:pt>
              <c:pt idx="20">
                <c:v>Royal Society</c:v>
              </c:pt>
              <c:pt idx="21">
                <c:v>LWW</c:v>
              </c:pt>
              <c:pt idx="22">
                <c:v>Duke University Press</c:v>
              </c:pt>
              <c:pt idx="23">
                <c:v>Oxford University Press</c:v>
              </c:pt>
              <c:pt idx="24">
                <c:v>Royal Society of Chemistry</c:v>
              </c:pt>
              <c:pt idx="25">
                <c:v>Optical Society of America</c:v>
              </c:pt>
              <c:pt idx="26">
                <c:v>University of California Press (JSTOR)</c:v>
              </c:pt>
              <c:pt idx="27">
                <c:v>Institute of Physics</c:v>
              </c:pt>
              <c:pt idx="28">
                <c:v>American Meteorological Society</c:v>
              </c:pt>
              <c:pt idx="29">
                <c:v>Electrochemical Society</c:v>
              </c:pt>
              <c:pt idx="30">
                <c:v>Society of Exploration Geophysicists</c:v>
              </c:pt>
              <c:pt idx="31">
                <c:v>IEEE</c:v>
              </c:pt>
              <c:pt idx="32">
                <c:v>Wiley-Blackwell</c:v>
              </c:pt>
              <c:pt idx="33">
                <c:v>National Research Council Canada</c:v>
              </c:pt>
              <c:pt idx="34">
                <c:v>American Association of Physics Teachers</c:v>
              </c:pt>
              <c:pt idx="35">
                <c:v>American Vacuum Society</c:v>
              </c:pt>
              <c:pt idx="36">
                <c:v>PsycARTICLES (ProQuest)</c:v>
              </c:pt>
              <c:pt idx="37">
                <c:v>SAGE Publications</c:v>
              </c:pt>
              <c:pt idx="38">
                <c:v>Project MUSE</c:v>
              </c:pt>
              <c:pt idx="39">
                <c:v>MIT</c:v>
              </c:pt>
              <c:pt idx="40">
                <c:v>Mary Ann Liebert Inc.</c:v>
              </c:pt>
              <c:pt idx="41">
                <c:v>BioOne</c:v>
              </c:pt>
              <c:pt idx="42">
                <c:v>Cambridge University Press</c:v>
              </c:pt>
              <c:pt idx="43">
                <c:v>S. Karger AG</c:v>
              </c:pt>
              <c:pt idx="44">
                <c:v>Springer-Verlag</c:v>
              </c:pt>
              <c:pt idx="45">
                <c:v>ACM Digital Library</c:v>
              </c:pt>
              <c:pt idx="46">
                <c:v>SPIE</c:v>
              </c:pt>
              <c:pt idx="47">
                <c:v>Elsevier Freedom Collection</c:v>
              </c:pt>
              <c:pt idx="48">
                <c:v>Taylor &amp; Francis</c:v>
              </c:pt>
              <c:pt idx="49">
                <c:v>DeGruyter (Berkeley Electronic Press)</c:v>
              </c:pt>
              <c:pt idx="50">
                <c:v>Laser Institute of America</c:v>
              </c:pt>
              <c:pt idx="51">
                <c:v>International Centre for Diffraction Data</c:v>
              </c:pt>
            </c:strLit>
          </c:cat>
          <c:val>
            <c:numLit>
              <c:formatCode>General</c:formatCode>
              <c:ptCount val="52"/>
              <c:pt idx="0">
                <c:v>7</c:v>
              </c:pt>
              <c:pt idx="1">
                <c:v>7</c:v>
              </c:pt>
              <c:pt idx="2">
                <c:v>6.7633333333333399</c:v>
              </c:pt>
              <c:pt idx="3">
                <c:v>6.68</c:v>
              </c:pt>
              <c:pt idx="4">
                <c:v>6.25</c:v>
              </c:pt>
              <c:pt idx="5">
                <c:v>6.1590909090909065</c:v>
              </c:pt>
              <c:pt idx="6">
                <c:v>6</c:v>
              </c:pt>
              <c:pt idx="7">
                <c:v>6</c:v>
              </c:pt>
              <c:pt idx="8">
                <c:v>6</c:v>
              </c:pt>
              <c:pt idx="9">
                <c:v>5.7976190476190466</c:v>
              </c:pt>
              <c:pt idx="10">
                <c:v>5.5</c:v>
              </c:pt>
              <c:pt idx="11">
                <c:v>5.5</c:v>
              </c:pt>
              <c:pt idx="12">
                <c:v>5.4955396825396834</c:v>
              </c:pt>
              <c:pt idx="13">
                <c:v>5.3571428571428488</c:v>
              </c:pt>
              <c:pt idx="14">
                <c:v>5.333333333333341</c:v>
              </c:pt>
              <c:pt idx="15">
                <c:v>5.2916666666666714</c:v>
              </c:pt>
              <c:pt idx="16">
                <c:v>5.2596153846153904</c:v>
              </c:pt>
              <c:pt idx="17">
                <c:v>5.2568000000000001</c:v>
              </c:pt>
              <c:pt idx="18">
                <c:v>5.0681818181818077</c:v>
              </c:pt>
              <c:pt idx="19">
                <c:v>4.9285714285714297</c:v>
              </c:pt>
              <c:pt idx="20">
                <c:v>4.9285714285714297</c:v>
              </c:pt>
              <c:pt idx="21">
                <c:v>4.8823529411764675</c:v>
              </c:pt>
              <c:pt idx="22">
                <c:v>4.8784210526315803</c:v>
              </c:pt>
              <c:pt idx="23">
                <c:v>4.8320618556700996</c:v>
              </c:pt>
              <c:pt idx="24">
                <c:v>4.7129629629629601</c:v>
              </c:pt>
              <c:pt idx="25">
                <c:v>4.53571428571429</c:v>
              </c:pt>
              <c:pt idx="26">
                <c:v>4.5229411764705798</c:v>
              </c:pt>
              <c:pt idx="27">
                <c:v>4.4734042553191502</c:v>
              </c:pt>
              <c:pt idx="28">
                <c:v>4.4375</c:v>
              </c:pt>
              <c:pt idx="29">
                <c:v>4.3124999999999956</c:v>
              </c:pt>
              <c:pt idx="30">
                <c:v>4.25</c:v>
              </c:pt>
              <c:pt idx="31">
                <c:v>4.1127717391304275</c:v>
              </c:pt>
              <c:pt idx="32">
                <c:v>4.1097553275453755</c:v>
              </c:pt>
              <c:pt idx="33">
                <c:v>3.9666666666666677</c:v>
              </c:pt>
              <c:pt idx="34">
                <c:v>3.8749999999999987</c:v>
              </c:pt>
              <c:pt idx="35">
                <c:v>3.8333333333333277</c:v>
              </c:pt>
              <c:pt idx="36">
                <c:v>3.8105405405405399</c:v>
              </c:pt>
              <c:pt idx="37">
                <c:v>3.5870556552962301</c:v>
              </c:pt>
              <c:pt idx="38">
                <c:v>3.557040572792376</c:v>
              </c:pt>
              <c:pt idx="39">
                <c:v>3.5433333333333299</c:v>
              </c:pt>
              <c:pt idx="40">
                <c:v>3.4204545454545499</c:v>
              </c:pt>
              <c:pt idx="41">
                <c:v>3.2101449275362302</c:v>
              </c:pt>
              <c:pt idx="42">
                <c:v>3.1993307086614298</c:v>
              </c:pt>
              <c:pt idx="43">
                <c:v>3</c:v>
              </c:pt>
              <c:pt idx="44">
                <c:v>2.9955143078112898</c:v>
              </c:pt>
              <c:pt idx="45">
                <c:v>2.9634831460674249</c:v>
              </c:pt>
              <c:pt idx="46">
                <c:v>2.84375</c:v>
              </c:pt>
              <c:pt idx="47">
                <c:v>2.8017408123791077</c:v>
              </c:pt>
              <c:pt idx="48">
                <c:v>2.4166368159203997</c:v>
              </c:pt>
              <c:pt idx="49">
                <c:v>1.8295999999999975</c:v>
              </c:pt>
              <c:pt idx="50">
                <c:v>1.5</c:v>
              </c:pt>
              <c:pt idx="51">
                <c:v>1</c:v>
              </c:pt>
            </c:numLit>
          </c:val>
        </c:ser>
        <c:gapWidth val="50"/>
        <c:axId val="39144448"/>
        <c:axId val="39154432"/>
      </c:barChart>
      <c:catAx>
        <c:axId val="39144448"/>
        <c:scaling>
          <c:orientation val="minMax"/>
        </c:scaling>
        <c:axPos val="b"/>
        <c:tickLblPos val="nextTo"/>
        <c:txPr>
          <a:bodyPr rot="-2700000" vert="horz"/>
          <a:lstStyle/>
          <a:p>
            <a:pPr>
              <a:defRPr sz="900" baseline="0"/>
            </a:pPr>
            <a:endParaRPr lang="en-US"/>
          </a:p>
        </c:txPr>
        <c:crossAx val="39154432"/>
        <c:crosses val="autoZero"/>
        <c:auto val="1"/>
        <c:lblAlgn val="ctr"/>
        <c:lblOffset val="100"/>
      </c:catAx>
      <c:valAx>
        <c:axId val="39154432"/>
        <c:scaling>
          <c:orientation val="minMax"/>
        </c:scaling>
        <c:axPos val="l"/>
        <c:majorGridlines/>
        <c:numFmt formatCode="0.00" sourceLinked="0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9144448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'REPORT 2013 Negotiation'!$A$3</c:f>
              <c:strCache>
                <c:ptCount val="1"/>
                <c:pt idx="0">
                  <c:v>American Chemical Society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5237260436785025"/>
                  <c:y val="-0.2126166298752332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/>
                      <a:t>H</a:t>
                    </a:r>
                    <a:r>
                      <a:rPr lang="en-US" sz="1400" b="1" dirty="0"/>
                      <a:t>igh 
81%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/>
                      <a:t>M</a:t>
                    </a:r>
                    <a:r>
                      <a:rPr lang="en-US"/>
                      <a:t>edium
14%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5.7716783043629004E-2"/>
                  <c:y val="3.0446559107973272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L</a:t>
                    </a:r>
                    <a:r>
                      <a:rPr lang="en-US"/>
                      <a:t>ow </a:t>
                    </a:r>
                  </a:p>
                  <a:p>
                    <a:r>
                      <a:rPr lang="en-US"/>
                      <a:t>0%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b="1"/>
                      <a:t>L</a:t>
                    </a:r>
                    <a:r>
                      <a:rPr lang="en-US"/>
                      <a:t>owest 5%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'REPORT 2013 Negotiation'!$F$1:$I$1</c:f>
              <c:strCache>
                <c:ptCount val="4"/>
                <c:pt idx="0">
                  <c:v>High #</c:v>
                </c:pt>
                <c:pt idx="1">
                  <c:v>Medium #</c:v>
                </c:pt>
                <c:pt idx="2">
                  <c:v>Low #</c:v>
                </c:pt>
                <c:pt idx="3">
                  <c:v>Lowest #</c:v>
                </c:pt>
              </c:strCache>
            </c:strRef>
          </c:cat>
          <c:val>
            <c:numRef>
              <c:f>'REPORT 2013 Negotiation'!$F$3:$I$3</c:f>
              <c:numCache>
                <c:formatCode>General</c:formatCode>
                <c:ptCount val="4"/>
                <c:pt idx="0">
                  <c:v>34</c:v>
                </c:pt>
                <c:pt idx="1">
                  <c:v>6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'REPORT 2013 Negotiation'!$A$4</c:f>
              <c:strCache>
                <c:ptCount val="1"/>
                <c:pt idx="0">
                  <c:v>LWW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21455182488981331"/>
                  <c:y val="-2.6174098197444391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24466201158817416"/>
                  <c:y val="-0.13437317096936055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9.7501485663348694E-2"/>
                  <c:y val="3.1896637246040235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'REPORT 2013 Negotiation'!$B$1:$E$1</c:f>
              <c:strCache>
                <c:ptCount val="4"/>
                <c:pt idx="0">
                  <c:v>High %</c:v>
                </c:pt>
                <c:pt idx="1">
                  <c:v>Medium %</c:v>
                </c:pt>
                <c:pt idx="2">
                  <c:v>Low %</c:v>
                </c:pt>
                <c:pt idx="3">
                  <c:v>Lowest %</c:v>
                </c:pt>
              </c:strCache>
            </c:strRef>
          </c:cat>
          <c:val>
            <c:numRef>
              <c:f>'REPORT 2013 Negotiation'!$B$4:$E$4</c:f>
              <c:numCache>
                <c:formatCode>0.00%</c:formatCode>
                <c:ptCount val="4"/>
                <c:pt idx="0">
                  <c:v>0.49264705882352916</c:v>
                </c:pt>
                <c:pt idx="1">
                  <c:v>0.3161764705882355</c:v>
                </c:pt>
                <c:pt idx="2">
                  <c:v>0.15441176470588241</c:v>
                </c:pt>
                <c:pt idx="3">
                  <c:v>3.6764705882352942E-2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/>
            </a:pPr>
            <a:r>
              <a:rPr lang="en-US" sz="1800" dirty="0" smtClean="0"/>
              <a:t>Taylor and</a:t>
            </a:r>
            <a:r>
              <a:rPr lang="en-US" sz="1800" baseline="0" dirty="0" smtClean="0"/>
              <a:t> Francis</a:t>
            </a:r>
            <a:endParaRPr lang="en-US" sz="1600" dirty="0"/>
          </a:p>
        </c:rich>
      </c:tx>
      <c:layout>
        <c:manualLayout>
          <c:xMode val="edge"/>
          <c:yMode val="edge"/>
          <c:x val="0.26454390135195371"/>
          <c:y val="1.7490642322970817E-2"/>
        </c:manualLayout>
      </c:layout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2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Medium, 202, </a:t>
                    </a:r>
                    <a:endParaRPr lang="en-US" dirty="0" smtClean="0"/>
                  </a:p>
                  <a:p>
                    <a:r>
                      <a:rPr lang="en-US" dirty="0" smtClean="0"/>
                      <a:t>20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2"/>
              <c:layout>
                <c:manualLayout>
                  <c:x val="-0.18088892190362987"/>
                  <c:y val="-0.1885049163630665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Low, </a:t>
                    </a:r>
                    <a:endParaRPr lang="en-US" dirty="0" smtClean="0"/>
                  </a:p>
                  <a:p>
                    <a:r>
                      <a:rPr lang="en-US" dirty="0" smtClean="0"/>
                      <a:t>276</a:t>
                    </a:r>
                    <a:r>
                      <a:rPr lang="en-US" dirty="0"/>
                      <a:t>, </a:t>
                    </a:r>
                    <a:endParaRPr lang="en-US" dirty="0" smtClean="0"/>
                  </a:p>
                  <a:p>
                    <a:r>
                      <a:rPr lang="en-US" dirty="0" smtClean="0"/>
                      <a:t>28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3"/>
              <c:layout>
                <c:manualLayout>
                  <c:x val="0.20647018768880304"/>
                  <c:y val="2.773376627250378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Lowest, 435, </a:t>
                    </a:r>
                    <a:endParaRPr lang="en-US" dirty="0" smtClean="0"/>
                  </a:p>
                  <a:p>
                    <a:r>
                      <a:rPr lang="en-US" dirty="0" smtClean="0"/>
                      <a:t>43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  <c:showCatName val="1"/>
            <c:showPercent val="1"/>
            <c:showLeaderLines val="1"/>
          </c:dLbls>
          <c:cat>
            <c:strRef>
              <c:f>Summary!$A$8:$A$11</c:f>
              <c:strCache>
                <c:ptCount val="4"/>
                <c:pt idx="0">
                  <c:v>High</c:v>
                </c:pt>
                <c:pt idx="1">
                  <c:v>Medium</c:v>
                </c:pt>
                <c:pt idx="2">
                  <c:v>Low</c:v>
                </c:pt>
                <c:pt idx="3">
                  <c:v>Lowest</c:v>
                </c:pt>
              </c:strCache>
            </c:strRef>
          </c:cat>
          <c:val>
            <c:numRef>
              <c:f>Summary!$B$8:$B$11</c:f>
              <c:numCache>
                <c:formatCode>General</c:formatCode>
                <c:ptCount val="4"/>
                <c:pt idx="0">
                  <c:v>86</c:v>
                </c:pt>
                <c:pt idx="1">
                  <c:v>202</c:v>
                </c:pt>
                <c:pt idx="2">
                  <c:v>276</c:v>
                </c:pt>
                <c:pt idx="3">
                  <c:v>435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/>
            </a:pPr>
            <a:r>
              <a:rPr lang="en-US" sz="1800" dirty="0" smtClean="0"/>
              <a:t>Karger</a:t>
            </a:r>
            <a:endParaRPr lang="en-US" sz="1200" dirty="0"/>
          </a:p>
        </c:rich>
      </c:tx>
      <c:layout>
        <c:manualLayout>
          <c:xMode val="edge"/>
          <c:yMode val="edge"/>
          <c:x val="0.42303661194893022"/>
          <c:y val="6.0606060606060615E-2"/>
        </c:manualLayout>
      </c:layout>
    </c:title>
    <c:plotArea>
      <c:layout>
        <c:manualLayout>
          <c:layoutTarget val="inner"/>
          <c:xMode val="edge"/>
          <c:yMode val="edge"/>
          <c:x val="0.13308608222872376"/>
          <c:y val="0.16590488974734369"/>
          <c:w val="0.72125910027153961"/>
          <c:h val="0.737776390888236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rgbClr val="C0504D">
                  <a:alpha val="57000"/>
                </a:srgbClr>
              </a:solidFill>
            </c:spPr>
          </c:dPt>
          <c:dPt>
            <c:idx val="3"/>
            <c:spPr>
              <a:solidFill>
                <a:schemeClr val="accent2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</c:dLbl>
            <c:dLbl>
              <c:idx val="1"/>
              <c:layout>
                <c:manualLayout>
                  <c:x val="-0.24550847457627126"/>
                  <c:y val="3.683468543704764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Val val="1"/>
              <c:showCatName val="1"/>
              <c:showPercent val="1"/>
            </c:dLbl>
            <c:dLbl>
              <c:idx val="2"/>
              <c:layout>
                <c:manualLayout>
                  <c:x val="0.22310589883891632"/>
                  <c:y val="-0.16864014157321244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Val val="1"/>
              <c:showCatName val="1"/>
              <c:showPercent val="1"/>
            </c:dLbl>
            <c:dLbl>
              <c:idx val="3"/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  <c:showCatName val="1"/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High</c:v>
                </c:pt>
                <c:pt idx="1">
                  <c:v>Medium</c:v>
                </c:pt>
                <c:pt idx="2">
                  <c:v>Low</c:v>
                </c:pt>
                <c:pt idx="3">
                  <c:v>Lowest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28</c:v>
                </c:pt>
                <c:pt idx="2">
                  <c:v>33</c:v>
                </c:pt>
                <c:pt idx="3">
                  <c:v>13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Median Usage </a:t>
            </a:r>
            <a:r>
              <a:rPr lang="en-US" sz="1400" dirty="0"/>
              <a:t>Comparison Between</a:t>
            </a:r>
            <a:r>
              <a:rPr lang="en-US" sz="1400" baseline="0" dirty="0"/>
              <a:t> </a:t>
            </a:r>
            <a:r>
              <a:rPr lang="en-US" sz="1400" baseline="0" dirty="0" smtClean="0"/>
              <a:t>T&amp;F </a:t>
            </a:r>
            <a:r>
              <a:rPr lang="en-US" sz="1400" baseline="0" dirty="0"/>
              <a:t>Journals and All the Other Publishers by Subject:</a:t>
            </a:r>
          </a:p>
          <a:p>
            <a:pPr>
              <a:defRPr sz="1400"/>
            </a:pPr>
            <a:r>
              <a:rPr lang="en-US" sz="1400" baseline="0" dirty="0" smtClean="0">
                <a:solidFill>
                  <a:schemeClr val="accent2"/>
                </a:solidFill>
              </a:rPr>
              <a:t>Usage </a:t>
            </a:r>
            <a:r>
              <a:rPr lang="en-US" sz="1400" baseline="0" dirty="0">
                <a:solidFill>
                  <a:schemeClr val="accent2"/>
                </a:solidFill>
              </a:rPr>
              <a:t>is consistently low for </a:t>
            </a:r>
            <a:r>
              <a:rPr lang="en-US" sz="1400" baseline="0" dirty="0" smtClean="0">
                <a:solidFill>
                  <a:schemeClr val="accent2"/>
                </a:solidFill>
              </a:rPr>
              <a:t>T&amp;F </a:t>
            </a:r>
            <a:r>
              <a:rPr lang="en-US" sz="1400" baseline="0" dirty="0">
                <a:solidFill>
                  <a:schemeClr val="accent2"/>
                </a:solidFill>
              </a:rPr>
              <a:t>compared to other publishers</a:t>
            </a:r>
            <a:endParaRPr lang="en-US" sz="1400" dirty="0">
              <a:solidFill>
                <a:schemeClr val="accent2"/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TF</c:v>
          </c:tx>
          <c:spPr>
            <a:solidFill>
              <a:srgbClr val="C0504D">
                <a:lumMod val="75000"/>
              </a:srgbClr>
            </a:solidFill>
            <a:ln>
              <a:noFill/>
            </a:ln>
          </c:spPr>
          <c:cat>
            <c:strLit>
              <c:ptCount val="29"/>
              <c:pt idx="0">
                <c:v>Psychology</c:v>
              </c:pt>
              <c:pt idx="1">
                <c:v>Education</c:v>
              </c:pt>
              <c:pt idx="2">
                <c:v>Regions &amp; Countries</c:v>
              </c:pt>
              <c:pt idx="3">
                <c:v>Political Science</c:v>
              </c:pt>
              <c:pt idx="4">
                <c:v>Journalism &amp; Communications</c:v>
              </c:pt>
              <c:pt idx="5">
                <c:v>Education, Special Topics</c:v>
              </c:pt>
              <c:pt idx="6">
                <c:v>Literature</c:v>
              </c:pt>
              <c:pt idx="7">
                <c:v>International Relations</c:v>
              </c:pt>
              <c:pt idx="8">
                <c:v>Environmental Sciences</c:v>
              </c:pt>
              <c:pt idx="9">
                <c:v>Economic History</c:v>
              </c:pt>
              <c:pt idx="10">
                <c:v>Recreation &amp; Sports</c:v>
              </c:pt>
              <c:pt idx="11">
                <c:v>Religion</c:v>
              </c:pt>
              <c:pt idx="12">
                <c:v>Gender Studies &amp; Sexuality</c:v>
              </c:pt>
              <c:pt idx="13">
                <c:v>History</c:v>
              </c:pt>
              <c:pt idx="14">
                <c:v>Law</c:v>
              </c:pt>
              <c:pt idx="15">
                <c:v>Military &amp; Naval Science</c:v>
              </c:pt>
              <c:pt idx="16">
                <c:v>Communities</c:v>
              </c:pt>
              <c:pt idx="17">
                <c:v>Philology &amp; Linguistics</c:v>
              </c:pt>
              <c:pt idx="18">
                <c:v>Social Sciences</c:v>
              </c:pt>
              <c:pt idx="19">
                <c:v>Criminology, Penology &amp; Juvenile Delinquency</c:v>
              </c:pt>
              <c:pt idx="20">
                <c:v>Philosophy</c:v>
              </c:pt>
              <c:pt idx="21">
                <c:v>Public Health</c:v>
              </c:pt>
              <c:pt idx="22">
                <c:v>Social Welfare &amp; Social Work</c:v>
              </c:pt>
              <c:pt idx="23">
                <c:v>Agriculture</c:v>
              </c:pt>
              <c:pt idx="24">
                <c:v>Anthropology</c:v>
              </c:pt>
              <c:pt idx="25">
                <c:v>Computer Science</c:v>
              </c:pt>
              <c:pt idx="26">
                <c:v>Economic Theory</c:v>
              </c:pt>
              <c:pt idx="27">
                <c:v>Library &amp; Information Science</c:v>
              </c:pt>
              <c:pt idx="28">
                <c:v>Social Change &amp; Social Conditions</c:v>
              </c:pt>
            </c:strLit>
          </c:cat>
          <c:val>
            <c:numLit>
              <c:formatCode>General</c:formatCode>
              <c:ptCount val="29"/>
              <c:pt idx="0">
                <c:v>341</c:v>
              </c:pt>
              <c:pt idx="1">
                <c:v>172</c:v>
              </c:pt>
              <c:pt idx="2">
                <c:v>174</c:v>
              </c:pt>
              <c:pt idx="3">
                <c:v>207.5</c:v>
              </c:pt>
              <c:pt idx="4">
                <c:v>346</c:v>
              </c:pt>
              <c:pt idx="5">
                <c:v>174</c:v>
              </c:pt>
              <c:pt idx="6">
                <c:v>200</c:v>
              </c:pt>
              <c:pt idx="7">
                <c:v>375.5</c:v>
              </c:pt>
              <c:pt idx="8">
                <c:v>251.5</c:v>
              </c:pt>
              <c:pt idx="9">
                <c:v>226</c:v>
              </c:pt>
              <c:pt idx="10">
                <c:v>133</c:v>
              </c:pt>
              <c:pt idx="11">
                <c:v>122.5</c:v>
              </c:pt>
              <c:pt idx="12">
                <c:v>305</c:v>
              </c:pt>
              <c:pt idx="13">
                <c:v>175</c:v>
              </c:pt>
              <c:pt idx="14">
                <c:v>154.5</c:v>
              </c:pt>
              <c:pt idx="15">
                <c:v>139.5</c:v>
              </c:pt>
              <c:pt idx="16">
                <c:v>401</c:v>
              </c:pt>
              <c:pt idx="17">
                <c:v>227</c:v>
              </c:pt>
              <c:pt idx="18">
                <c:v>206</c:v>
              </c:pt>
              <c:pt idx="19">
                <c:v>176.5</c:v>
              </c:pt>
              <c:pt idx="20">
                <c:v>251</c:v>
              </c:pt>
              <c:pt idx="21">
                <c:v>272</c:v>
              </c:pt>
              <c:pt idx="22">
                <c:v>131</c:v>
              </c:pt>
              <c:pt idx="23">
                <c:v>178</c:v>
              </c:pt>
              <c:pt idx="24">
                <c:v>220.5</c:v>
              </c:pt>
              <c:pt idx="25">
                <c:v>214</c:v>
              </c:pt>
              <c:pt idx="26">
                <c:v>221</c:v>
              </c:pt>
              <c:pt idx="27">
                <c:v>217</c:v>
              </c:pt>
              <c:pt idx="28">
                <c:v>202</c:v>
              </c:pt>
            </c:numLit>
          </c:val>
        </c:ser>
        <c:axId val="39625856"/>
        <c:axId val="39627392"/>
      </c:barChart>
      <c:lineChart>
        <c:grouping val="standard"/>
        <c:ser>
          <c:idx val="1"/>
          <c:order val="1"/>
          <c:tx>
            <c:v>All the Other Publishers</c:v>
          </c:tx>
          <c:spPr>
            <a:ln w="28575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strLit>
              <c:ptCount val="29"/>
              <c:pt idx="0">
                <c:v>Psychology</c:v>
              </c:pt>
              <c:pt idx="1">
                <c:v>Education</c:v>
              </c:pt>
              <c:pt idx="2">
                <c:v>Regions &amp; Countries</c:v>
              </c:pt>
              <c:pt idx="3">
                <c:v>Political Science</c:v>
              </c:pt>
              <c:pt idx="4">
                <c:v>Journalism &amp; Communications</c:v>
              </c:pt>
              <c:pt idx="5">
                <c:v>Education, Special Topics</c:v>
              </c:pt>
              <c:pt idx="6">
                <c:v>Literature</c:v>
              </c:pt>
              <c:pt idx="7">
                <c:v>International Relations</c:v>
              </c:pt>
              <c:pt idx="8">
                <c:v>Environmental Sciences</c:v>
              </c:pt>
              <c:pt idx="9">
                <c:v>Economic History</c:v>
              </c:pt>
              <c:pt idx="10">
                <c:v>Recreation &amp; Sports</c:v>
              </c:pt>
              <c:pt idx="11">
                <c:v>Religion</c:v>
              </c:pt>
              <c:pt idx="12">
                <c:v>Gender Studies &amp; Sexuality</c:v>
              </c:pt>
              <c:pt idx="13">
                <c:v>History</c:v>
              </c:pt>
              <c:pt idx="14">
                <c:v>Law</c:v>
              </c:pt>
              <c:pt idx="15">
                <c:v>Military &amp; Naval Science</c:v>
              </c:pt>
              <c:pt idx="16">
                <c:v>Communities</c:v>
              </c:pt>
              <c:pt idx="17">
                <c:v>Philology &amp; Linguistics</c:v>
              </c:pt>
              <c:pt idx="18">
                <c:v>Social Sciences</c:v>
              </c:pt>
              <c:pt idx="19">
                <c:v>Criminology, Penology &amp; Juvenile Delinquency</c:v>
              </c:pt>
              <c:pt idx="20">
                <c:v>Philosophy</c:v>
              </c:pt>
              <c:pt idx="21">
                <c:v>Public Health</c:v>
              </c:pt>
              <c:pt idx="22">
                <c:v>Social Welfare &amp; Social Work</c:v>
              </c:pt>
              <c:pt idx="23">
                <c:v>Agriculture</c:v>
              </c:pt>
              <c:pt idx="24">
                <c:v>Anthropology</c:v>
              </c:pt>
              <c:pt idx="25">
                <c:v>Computer Science</c:v>
              </c:pt>
              <c:pt idx="26">
                <c:v>Economic Theory</c:v>
              </c:pt>
              <c:pt idx="27">
                <c:v>Library &amp; Information Science</c:v>
              </c:pt>
              <c:pt idx="28">
                <c:v>Social Change &amp; Social Conditions</c:v>
              </c:pt>
            </c:strLit>
          </c:cat>
          <c:val>
            <c:numLit>
              <c:formatCode>General</c:formatCode>
              <c:ptCount val="29"/>
              <c:pt idx="0">
                <c:v>1428</c:v>
              </c:pt>
              <c:pt idx="1">
                <c:v>566</c:v>
              </c:pt>
              <c:pt idx="2">
                <c:v>435.5</c:v>
              </c:pt>
              <c:pt idx="3">
                <c:v>1072</c:v>
              </c:pt>
              <c:pt idx="4">
                <c:v>737</c:v>
              </c:pt>
              <c:pt idx="5">
                <c:v>519</c:v>
              </c:pt>
              <c:pt idx="6">
                <c:v>518.5</c:v>
              </c:pt>
              <c:pt idx="7">
                <c:v>679</c:v>
              </c:pt>
              <c:pt idx="8">
                <c:v>724</c:v>
              </c:pt>
              <c:pt idx="9">
                <c:v>496.5</c:v>
              </c:pt>
              <c:pt idx="10">
                <c:v>399</c:v>
              </c:pt>
              <c:pt idx="11">
                <c:v>182</c:v>
              </c:pt>
              <c:pt idx="12">
                <c:v>925</c:v>
              </c:pt>
              <c:pt idx="13">
                <c:v>573</c:v>
              </c:pt>
              <c:pt idx="14">
                <c:v>224</c:v>
              </c:pt>
              <c:pt idx="15">
                <c:v>443.5</c:v>
              </c:pt>
              <c:pt idx="16">
                <c:v>1125</c:v>
              </c:pt>
              <c:pt idx="17">
                <c:v>625</c:v>
              </c:pt>
              <c:pt idx="18">
                <c:v>735</c:v>
              </c:pt>
              <c:pt idx="19">
                <c:v>334</c:v>
              </c:pt>
              <c:pt idx="20">
                <c:v>540.5</c:v>
              </c:pt>
              <c:pt idx="21">
                <c:v>1430</c:v>
              </c:pt>
              <c:pt idx="22">
                <c:v>287.5</c:v>
              </c:pt>
              <c:pt idx="23">
                <c:v>917</c:v>
              </c:pt>
              <c:pt idx="24">
                <c:v>832</c:v>
              </c:pt>
              <c:pt idx="25">
                <c:v>344.5</c:v>
              </c:pt>
              <c:pt idx="26">
                <c:v>531</c:v>
              </c:pt>
              <c:pt idx="27">
                <c:v>537</c:v>
              </c:pt>
              <c:pt idx="28">
                <c:v>638</c:v>
              </c:pt>
            </c:numLit>
          </c:val>
        </c:ser>
        <c:marker val="1"/>
        <c:axId val="39625856"/>
        <c:axId val="39627392"/>
      </c:lineChart>
      <c:catAx>
        <c:axId val="396258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9627392"/>
        <c:crosses val="autoZero"/>
        <c:auto val="1"/>
        <c:lblAlgn val="ctr"/>
        <c:lblOffset val="100"/>
      </c:catAx>
      <c:valAx>
        <c:axId val="3962739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39625856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0.64548</cdr:x>
      <cdr:y>0.39096</cdr:y>
    </cdr:from>
    <cdr:to>
      <cdr:x>0.90783</cdr:x>
      <cdr:y>0.5442</cdr:y>
    </cdr:to>
    <cdr:sp macro="" textlink="">
      <cdr:nvSpPr>
        <cdr:cNvPr id="3" name="Line Callout 2 (Accent Bar) 2"/>
        <cdr:cNvSpPr/>
      </cdr:nvSpPr>
      <cdr:spPr>
        <a:xfrm xmlns:a="http://schemas.openxmlformats.org/drawingml/2006/main">
          <a:off x="5336643" y="1895475"/>
          <a:ext cx="2169058" cy="742949"/>
        </a:xfrm>
        <a:prstGeom xmlns:a="http://schemas.openxmlformats.org/drawingml/2006/main" prst="accentCallout2">
          <a:avLst>
            <a:gd name="adj1" fmla="val 52851"/>
            <a:gd name="adj2" fmla="val -2084"/>
            <a:gd name="adj3" fmla="val 60790"/>
            <a:gd name="adj4" fmla="val -28148"/>
            <a:gd name="adj5" fmla="val 72657"/>
            <a:gd name="adj6" fmla="val -56418"/>
          </a:avLst>
        </a:prstGeom>
        <a:solidFill xmlns:a="http://schemas.openxmlformats.org/drawingml/2006/main">
          <a:schemeClr val="accent5">
            <a:lumMod val="60000"/>
            <a:lumOff val="40000"/>
          </a:schemeClr>
        </a:solidFill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050" b="1">
              <a:solidFill>
                <a:sysClr val="windowText" lastClr="000000"/>
              </a:solidFill>
            </a:rPr>
            <a:t>Cost Efficiency: 25% savings over</a:t>
          </a:r>
          <a:r>
            <a:rPr lang="en-US" sz="1050" b="1" baseline="0">
              <a:solidFill>
                <a:sysClr val="windowText" lastClr="000000"/>
              </a:solidFill>
            </a:rPr>
            <a:t> 6 years through consortial licensing and negotiation </a:t>
          </a:r>
        </a:p>
        <a:p xmlns:a="http://schemas.openxmlformats.org/drawingml/2006/main">
          <a:endParaRPr lang="en-US" b="1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0.65323</cdr:x>
      <cdr:y>0.66801</cdr:y>
    </cdr:from>
    <cdr:to>
      <cdr:x>0.91014</cdr:x>
      <cdr:y>0.76237</cdr:y>
    </cdr:to>
    <cdr:sp macro="" textlink="">
      <cdr:nvSpPr>
        <cdr:cNvPr id="4" name="Line Callout 1 (Accent Bar) 3"/>
        <cdr:cNvSpPr/>
      </cdr:nvSpPr>
      <cdr:spPr>
        <a:xfrm xmlns:a="http://schemas.openxmlformats.org/drawingml/2006/main">
          <a:off x="5400676" y="3238653"/>
          <a:ext cx="2124074" cy="457488"/>
        </a:xfrm>
        <a:prstGeom xmlns:a="http://schemas.openxmlformats.org/drawingml/2006/main" prst="accentCallout1">
          <a:avLst>
            <a:gd name="adj1" fmla="val 44131"/>
            <a:gd name="adj2" fmla="val -1404"/>
            <a:gd name="adj3" fmla="val 49000"/>
            <a:gd name="adj4" fmla="val -38141"/>
          </a:avLst>
        </a:prstGeom>
        <a:solidFill xmlns:a="http://schemas.openxmlformats.org/drawingml/2006/main">
          <a:schemeClr val="bg2">
            <a:lumMod val="75000"/>
          </a:schemeClr>
        </a:solidFill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b="1">
              <a:solidFill>
                <a:sysClr val="windowText" lastClr="000000"/>
              </a:solidFill>
            </a:rPr>
            <a:t>Budget Gap:  14%  gap between costs and </a:t>
          </a:r>
          <a:r>
            <a:rPr lang="en-US" b="1" baseline="0">
              <a:solidFill>
                <a:sysClr val="windowText" lastClr="000000"/>
              </a:solidFill>
            </a:rPr>
            <a:t>UC library budgets</a:t>
          </a:r>
          <a:endParaRPr lang="en-US" b="1">
            <a:solidFill>
              <a:sysClr val="windowText" lastClr="0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8622F6-7029-4237-9801-B8E9F91E8946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0AD425-7E0C-4525-A272-06FDB6C5A4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3D3B3F3-7A24-4A63-8BF5-FC41737F6B4B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0A93759-DE29-41AF-B733-FBD0EF1BD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D1D9E-BF77-4B05-9867-7AE15FEEF59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92E7-3D14-4D47-8F29-907641C5161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6193-8FB8-4E32-BD44-1F84CA34C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92E7-3D14-4D47-8F29-907641C5161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6193-8FB8-4E32-BD44-1F84CA34C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92E7-3D14-4D47-8F29-907641C5161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6193-8FB8-4E32-BD44-1F84CA34C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92E7-3D14-4D47-8F29-907641C5161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6193-8FB8-4E32-BD44-1F84CA34C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92E7-3D14-4D47-8F29-907641C5161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6193-8FB8-4E32-BD44-1F84CA34C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92E7-3D14-4D47-8F29-907641C5161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6193-8FB8-4E32-BD44-1F84CA34C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92E7-3D14-4D47-8F29-907641C5161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6193-8FB8-4E32-BD44-1F84CA34C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92E7-3D14-4D47-8F29-907641C5161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6193-8FB8-4E32-BD44-1F84CA34C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92E7-3D14-4D47-8F29-907641C5161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6193-8FB8-4E32-BD44-1F84CA34C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92E7-3D14-4D47-8F29-907641C5161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6193-8FB8-4E32-BD44-1F84CA34C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92E7-3D14-4D47-8F29-907641C5161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16193-8FB8-4E32-BD44-1F84CA34C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C92E7-3D14-4D47-8F29-907641C5161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16193-8FB8-4E32-BD44-1F84CA34C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lib.org/services/collections/protected/journalevaluation/index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CDL Licensing Update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800" dirty="0" smtClean="0"/>
              <a:t>Ivy Anderson</a:t>
            </a:r>
          </a:p>
          <a:p>
            <a:r>
              <a:rPr lang="en-US" sz="2800" dirty="0" smtClean="0"/>
              <a:t>Director of Collections</a:t>
            </a:r>
          </a:p>
          <a:p>
            <a:r>
              <a:rPr lang="en-US" sz="2800" dirty="0" smtClean="0"/>
              <a:t>California Digital Library</a:t>
            </a:r>
          </a:p>
          <a:p>
            <a:endParaRPr lang="en-US" sz="2800" dirty="0" smtClean="0"/>
          </a:p>
          <a:p>
            <a:r>
              <a:rPr lang="en-US" sz="2800" dirty="0" smtClean="0"/>
              <a:t>SLASIAC Meeting</a:t>
            </a:r>
          </a:p>
          <a:p>
            <a:r>
              <a:rPr lang="en-US" sz="2800" dirty="0" smtClean="0"/>
              <a:t>February 25, 2013</a:t>
            </a:r>
            <a:endParaRPr lang="en-US" sz="2800" dirty="0"/>
          </a:p>
        </p:txBody>
      </p:sp>
      <p:pic>
        <p:nvPicPr>
          <p:cNvPr id="9" name="il_fi" descr="http://riskmanagement.ucsd.edu/Professional%20Liability/UC%20log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09600"/>
            <a:ext cx="1076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dl_logo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762000"/>
            <a:ext cx="1885950" cy="67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UC Licensing Strategies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UC excels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Power of ten:  UC’s reputation and market power deployed to advantage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Negotiating prowess:  Consistently superior outcomes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Analytical rigor:  Multi-factored value analyses inform negotiating goals and positions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Faculty engagement:  Work regularly with UCOLASC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Transformative reach:  Pursuit of novel arrangements that foster change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UC’s licensing 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Elsevier:    </a:t>
            </a:r>
          </a:p>
          <a:p>
            <a:pPr lvl="1"/>
            <a:r>
              <a:rPr lang="en-US" dirty="0" smtClean="0"/>
              <a:t>10% savings over 5 years compared with extension of previous contract, with 39% more journal content</a:t>
            </a:r>
          </a:p>
          <a:p>
            <a:pPr lvl="1"/>
            <a:r>
              <a:rPr lang="en-US" dirty="0" smtClean="0"/>
              <a:t>Total negotiated savings and cost avoidance: $6-7M</a:t>
            </a:r>
          </a:p>
          <a:p>
            <a:pPr lvl="1"/>
            <a:r>
              <a:rPr lang="en-US" dirty="0" smtClean="0"/>
              <a:t>UCSB economist Ted Bergstrom’s analysis of Elsevier big deals found that UC had the best price among its peers</a:t>
            </a:r>
          </a:p>
          <a:p>
            <a:pPr lvl="1"/>
            <a:r>
              <a:rPr lang="en-US" dirty="0" smtClean="0"/>
              <a:t>Unit cost per journal for </a:t>
            </a:r>
            <a:r>
              <a:rPr lang="en-US" dirty="0" err="1" smtClean="0"/>
              <a:t>systemwide</a:t>
            </a:r>
            <a:r>
              <a:rPr lang="en-US" dirty="0" smtClean="0"/>
              <a:t>  (10-campus) access:  $4,784</a:t>
            </a:r>
          </a:p>
          <a:p>
            <a:pPr lvl="1"/>
            <a:r>
              <a:rPr lang="en-US" dirty="0" smtClean="0"/>
              <a:t>Cost per use:  $1.01  (less than our cost per use for UC Press journals)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Nature Publishing Group:</a:t>
            </a:r>
          </a:p>
          <a:p>
            <a:pPr lvl="1"/>
            <a:r>
              <a:rPr lang="en-US" dirty="0" smtClean="0"/>
              <a:t>UC successfully beat back an attempt by NPG to quadruple UC’s pricing for NPG journals</a:t>
            </a:r>
          </a:p>
          <a:p>
            <a:pPr lvl="1"/>
            <a:r>
              <a:rPr lang="en-US" dirty="0" smtClean="0"/>
              <a:t>It’s currently recognized that UC has the best pricing of any institution</a:t>
            </a:r>
          </a:p>
          <a:p>
            <a:pPr lvl="1"/>
            <a:r>
              <a:rPr lang="en-US" dirty="0" smtClean="0"/>
              <a:t>Price per use for </a:t>
            </a:r>
            <a:r>
              <a:rPr lang="en-US" i="1" dirty="0" smtClean="0"/>
              <a:t>Nature</a:t>
            </a:r>
            <a:r>
              <a:rPr lang="en-US" dirty="0" smtClean="0"/>
              <a:t>:  $.02  </a:t>
            </a:r>
          </a:p>
          <a:p>
            <a:pPr lvl="1"/>
            <a:r>
              <a:rPr lang="en-US" dirty="0" smtClean="0"/>
              <a:t>Anne Kenney, Cornell, in CHE: "it was pretty shocking to me that they were getting such a great deal.“</a:t>
            </a:r>
          </a:p>
          <a:p>
            <a:pPr lvl="1"/>
            <a:r>
              <a:rPr lang="en-US" dirty="0" smtClean="0"/>
              <a:t>The saga isn’t over – we’re still in discussions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UC’s licensing 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Other major journal publishers</a:t>
            </a:r>
          </a:p>
          <a:p>
            <a:pPr lvl="1"/>
            <a:r>
              <a:rPr lang="en-US" dirty="0" smtClean="0"/>
              <a:t>CDL journal licenses typically have a ‘multiplier’ of 2.5 - 4  (i.e. UC pays for 2-4 copies, not 10 copies), with access to all journals available at all campuses</a:t>
            </a:r>
          </a:p>
          <a:p>
            <a:pPr lvl="1"/>
            <a:r>
              <a:rPr lang="en-US" dirty="0" smtClean="0"/>
              <a:t>0% price caps over multiple years with many publishers</a:t>
            </a:r>
          </a:p>
          <a:p>
            <a:pPr lvl="1"/>
            <a:r>
              <a:rPr lang="en-US" dirty="0" smtClean="0"/>
              <a:t>Result:</a:t>
            </a:r>
          </a:p>
          <a:p>
            <a:pPr lvl="2"/>
            <a:r>
              <a:rPr lang="en-US" dirty="0" smtClean="0"/>
              <a:t>Springer license:  UC subscription fees are now 65% below list price</a:t>
            </a:r>
          </a:p>
          <a:p>
            <a:pPr lvl="3"/>
            <a:r>
              <a:rPr lang="en-US" dirty="0" smtClean="0"/>
              <a:t>Purchasing these journals at all campuses at list price would exceed the total collections budget  of all ten UC campuses</a:t>
            </a:r>
          </a:p>
          <a:p>
            <a:pPr lvl="2"/>
            <a:r>
              <a:rPr lang="en-US" dirty="0" smtClean="0"/>
              <a:t>2006 Wiley analysis showed that access to Wiley journals would plunge by 75%-95% at each campus if our </a:t>
            </a:r>
            <a:r>
              <a:rPr lang="en-US" dirty="0" err="1" smtClean="0"/>
              <a:t>consortial</a:t>
            </a:r>
            <a:r>
              <a:rPr lang="en-US" dirty="0" smtClean="0"/>
              <a:t> license were cancelled</a:t>
            </a:r>
          </a:p>
          <a:p>
            <a:pPr lvl="1"/>
            <a:r>
              <a:rPr lang="en-US" dirty="0" smtClean="0"/>
              <a:t>15% negotiated reduction in base license fee with one journal publisher during the height of the budget crisis (similar reductions with other publishers via cancellation)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Compared to local campus licensing</a:t>
            </a:r>
          </a:p>
          <a:p>
            <a:pPr lvl="1"/>
            <a:r>
              <a:rPr lang="en-US" dirty="0" smtClean="0"/>
              <a:t>One campus library has reported paying an average of $342 per title for non-CDL journal subscriptions that it licenses on its own, whereas that same campus’s average cost per CDL-licensed journal title is $69.   By this measure, every $1.00 spent on shared journal collections produces $4.00 in savings for the campus. 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Transformative 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UC-Springer Open Access pilot 2008-2010 – only such arrangement in the U.S. (discontinued by publisher)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Nature Publishing Group – ongoing joint discussions have influenced NPG’s approach to open access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UC-wide open access discount agreements with </a:t>
            </a:r>
            <a:r>
              <a:rPr lang="en-US" dirty="0" err="1" smtClean="0"/>
              <a:t>PLoS</a:t>
            </a:r>
            <a:r>
              <a:rPr lang="en-US" dirty="0" smtClean="0"/>
              <a:t> and other OA publishers</a:t>
            </a:r>
            <a:br>
              <a:rPr lang="en-US" dirty="0" smtClean="0"/>
            </a:br>
            <a:endParaRPr lang="en-US" dirty="0" smtClean="0"/>
          </a:p>
          <a:p>
            <a:r>
              <a:rPr lang="en-US" i="1" dirty="0" smtClean="0"/>
              <a:t>New</a:t>
            </a:r>
            <a:r>
              <a:rPr lang="en-US" dirty="0" smtClean="0"/>
              <a:t>:  UC Libraries open access fund pilots at each campus provide direct support for faculty OA publishing</a:t>
            </a:r>
          </a:p>
          <a:p>
            <a:pPr lvl="1"/>
            <a:r>
              <a:rPr lang="en-US" dirty="0" smtClean="0"/>
              <a:t>Seed funding provided by CDL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CDL model license – a gold standard adopted by many other institutions</a:t>
            </a:r>
            <a:br>
              <a:rPr lang="en-US" dirty="0" smtClean="0"/>
            </a:br>
            <a:endParaRPr lang="en-US" dirty="0" smtClean="0"/>
          </a:p>
          <a:p>
            <a:r>
              <a:rPr lang="en-US" i="1" dirty="0" smtClean="0"/>
              <a:t>New:  </a:t>
            </a:r>
            <a:r>
              <a:rPr lang="en-US" dirty="0" smtClean="0"/>
              <a:t>Author rights clause negotiated in CDL licensing agreements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Successes in 2010-2012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2" indent="-342900"/>
            <a:r>
              <a:rPr lang="en-US" dirty="0" smtClean="0"/>
              <a:t>15% reductions ($2 million) achieved in base cost for selected major products</a:t>
            </a:r>
            <a:br>
              <a:rPr lang="en-US" dirty="0" smtClean="0"/>
            </a:br>
            <a:endParaRPr lang="en-US" dirty="0" smtClean="0"/>
          </a:p>
          <a:p>
            <a:pPr marL="742950" lvl="2" indent="-342900"/>
            <a:r>
              <a:rPr lang="en-US" dirty="0" smtClean="0"/>
              <a:t>0% increases for nearly 90 resources</a:t>
            </a:r>
            <a:br>
              <a:rPr lang="en-US" dirty="0" smtClean="0"/>
            </a:br>
            <a:endParaRPr lang="en-US" dirty="0" smtClean="0"/>
          </a:p>
          <a:p>
            <a:pPr marL="742950" lvl="2" indent="-342900"/>
            <a:r>
              <a:rPr lang="en-US" dirty="0" smtClean="0"/>
              <a:t>Most others @ 3% or less  (with some exceptions)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But, we have to do more…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CDL licensing efficiencies vs. library budget challenges</a:t>
            </a:r>
            <a:endParaRPr lang="en-US" dirty="0"/>
          </a:p>
        </p:txBody>
      </p:sp>
      <p:graphicFrame>
        <p:nvGraphicFramePr>
          <p:cNvPr id="4" name="Content Placeholder 10"/>
          <p:cNvGraphicFramePr>
            <a:graphicFrameLocks noGrp="1"/>
          </p:cNvGraphicFramePr>
          <p:nvPr>
            <p:ph idx="1"/>
          </p:nvPr>
        </p:nvGraphicFramePr>
        <p:xfrm>
          <a:off x="381000" y="1676400"/>
          <a:ext cx="8534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Major Negotiations in 2012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type="subTitle" idx="1"/>
          </p:nvPr>
        </p:nvSpPr>
        <p:spPr>
          <a:xfrm>
            <a:off x="1676400" y="2971800"/>
            <a:ext cx="7239000" cy="2895600"/>
          </a:xfrm>
        </p:spPr>
        <p:txBody>
          <a:bodyPr>
            <a:normAutofit fontScale="85000" lnSpcReduction="20000"/>
          </a:bodyPr>
          <a:lstStyle/>
          <a:p>
            <a:pPr algn="l" eaLnBrk="1" hangingPunct="1">
              <a:buFont typeface="Arial" charset="0"/>
              <a:buChar char="•"/>
            </a:pPr>
            <a:r>
              <a:rPr lang="en-US" sz="2400" dirty="0" smtClean="0"/>
              <a:t> ACS Web Editions 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2400" dirty="0" smtClean="0"/>
              <a:t> CRC Press journals, </a:t>
            </a:r>
            <a:r>
              <a:rPr lang="en-US" sz="2400" dirty="0" err="1" smtClean="0"/>
              <a:t>CRCnetbases</a:t>
            </a:r>
            <a:r>
              <a:rPr lang="en-US" sz="2400" dirty="0" smtClean="0"/>
              <a:t> (Taylor &amp; Francis)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Karger journals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2400" dirty="0" smtClean="0"/>
              <a:t>Lippincott, Williams &amp; Wilkins journals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2400" dirty="0" smtClean="0"/>
              <a:t> Springer journals and ebooks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Taylor &amp; Francis journals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2400" dirty="0" smtClean="0"/>
              <a:t> Thomson ISI – Web of Science, </a:t>
            </a:r>
            <a:r>
              <a:rPr lang="en-US" sz="2400" dirty="0" err="1" smtClean="0"/>
              <a:t>Biosis</a:t>
            </a:r>
            <a:r>
              <a:rPr lang="en-US" sz="2400" dirty="0" smtClean="0"/>
              <a:t>, INSPEC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2400" dirty="0" smtClean="0"/>
              <a:t> Wiley journals and ebooks</a:t>
            </a:r>
          </a:p>
          <a:p>
            <a:pPr algn="l" eaLnBrk="1" hangingPunct="1"/>
            <a:r>
              <a:rPr lang="en-US" sz="2000" dirty="0" smtClean="0"/>
              <a:t> 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Prior to Major Negotiations:  </a:t>
            </a:r>
            <a:br>
              <a:rPr lang="en-US" smtClean="0"/>
            </a:br>
            <a:r>
              <a:rPr lang="en-US" smtClean="0"/>
              <a:t>Journal Evaluation Project</a:t>
            </a:r>
          </a:p>
        </p:txBody>
      </p:sp>
      <p:sp>
        <p:nvSpPr>
          <p:cNvPr id="11267" name="Subtitle 3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5486400" cy="1752600"/>
          </a:xfrm>
        </p:spPr>
        <p:txBody>
          <a:bodyPr/>
          <a:lstStyle/>
          <a:p>
            <a:r>
              <a:rPr lang="en-US" sz="2400" smtClean="0">
                <a:hlinkClick r:id="rId2"/>
              </a:rPr>
              <a:t>http://www.cdlib.org/services/collections/protected/journalevaluation/index.html</a:t>
            </a:r>
            <a:r>
              <a:rPr lang="en-US" sz="240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0" y="5867400"/>
            <a:ext cx="76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13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I’ll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Context</a:t>
            </a:r>
          </a:p>
          <a:p>
            <a:pPr lvl="1"/>
            <a:r>
              <a:rPr lang="en-US" dirty="0" smtClean="0"/>
              <a:t>Budget challenges</a:t>
            </a:r>
          </a:p>
          <a:p>
            <a:pPr lvl="1"/>
            <a:r>
              <a:rPr lang="en-US" dirty="0" smtClean="0"/>
              <a:t>Metrics-based approach to journal evaluation and negotiation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Licensing update</a:t>
            </a:r>
          </a:p>
          <a:p>
            <a:pPr lvl="1"/>
            <a:r>
              <a:rPr lang="en-US" dirty="0" smtClean="0"/>
              <a:t>Journals </a:t>
            </a:r>
          </a:p>
          <a:p>
            <a:pPr lvl="1"/>
            <a:r>
              <a:rPr lang="en-US" dirty="0" smtClean="0"/>
              <a:t>Ebooks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25" r="11190" b="15819"/>
          <a:stretch>
            <a:fillRect/>
          </a:stretch>
        </p:blipFill>
        <p:spPr bwMode="auto">
          <a:xfrm>
            <a:off x="-762000" y="505238"/>
            <a:ext cx="10427208" cy="566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Intended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>
              <a:buNone/>
            </a:pPr>
            <a:endParaRPr lang="en-US" sz="5100" dirty="0"/>
          </a:p>
          <a:p>
            <a:r>
              <a:rPr lang="en-US" sz="8400" dirty="0" smtClean="0"/>
              <a:t>Improve our ability to make </a:t>
            </a:r>
            <a:r>
              <a:rPr lang="en-US" sz="8400" dirty="0"/>
              <a:t>consortial decisions across the entire collection of collaboratively-licensed </a:t>
            </a:r>
            <a:r>
              <a:rPr lang="en-US" sz="8400" dirty="0" smtClean="0"/>
              <a:t>journals </a:t>
            </a:r>
          </a:p>
          <a:p>
            <a:pPr>
              <a:buNone/>
            </a:pPr>
            <a:r>
              <a:rPr lang="en-US" sz="8400" dirty="0" smtClean="0"/>
              <a:t> </a:t>
            </a:r>
            <a:endParaRPr lang="en-US" sz="8400" dirty="0"/>
          </a:p>
          <a:p>
            <a:r>
              <a:rPr lang="en-US" sz="8400" dirty="0" smtClean="0"/>
              <a:t>Simplify the </a:t>
            </a:r>
            <a:r>
              <a:rPr lang="en-US" sz="8400" dirty="0"/>
              <a:t>process for </a:t>
            </a:r>
            <a:r>
              <a:rPr lang="en-US" sz="8400" dirty="0" smtClean="0"/>
              <a:t>evaluating </a:t>
            </a:r>
            <a:r>
              <a:rPr lang="en-US" sz="8400" dirty="0"/>
              <a:t>and managing journal </a:t>
            </a:r>
            <a:r>
              <a:rPr lang="en-US" sz="8400" dirty="0" smtClean="0"/>
              <a:t>titles</a:t>
            </a:r>
          </a:p>
          <a:p>
            <a:pPr>
              <a:buNone/>
            </a:pPr>
            <a:endParaRPr lang="en-US" sz="8400" dirty="0"/>
          </a:p>
          <a:p>
            <a:r>
              <a:rPr lang="en-US" sz="8400" dirty="0"/>
              <a:t>Prepare for multi-year contracts on a longer time horizon to better anticipate and plan for negotiation challenges and desired </a:t>
            </a:r>
            <a:r>
              <a:rPr lang="en-US" sz="8400" dirty="0" smtClean="0"/>
              <a:t>outcomes</a:t>
            </a:r>
          </a:p>
          <a:p>
            <a:endParaRPr lang="en-US" sz="8400" dirty="0"/>
          </a:p>
          <a:p>
            <a:r>
              <a:rPr lang="en-US" sz="8400" dirty="0" smtClean="0"/>
              <a:t>Develop a shared knowledge base for </a:t>
            </a:r>
            <a:r>
              <a:rPr lang="en-US" sz="8400" dirty="0" err="1" smtClean="0"/>
              <a:t>consortial</a:t>
            </a:r>
            <a:r>
              <a:rPr lang="en-US" sz="8400" dirty="0" smtClean="0"/>
              <a:t> </a:t>
            </a:r>
            <a:r>
              <a:rPr lang="en-US" sz="8400" dirty="0"/>
              <a:t>licensing </a:t>
            </a:r>
            <a:r>
              <a:rPr lang="en-US" sz="8400" dirty="0" smtClean="0"/>
              <a:t>goals, including treatment </a:t>
            </a:r>
            <a:r>
              <a:rPr lang="en-US" sz="8400" dirty="0"/>
              <a:t>of niche </a:t>
            </a:r>
            <a:r>
              <a:rPr lang="en-US" sz="8400" dirty="0" smtClean="0"/>
              <a:t>titles, and relationship </a:t>
            </a:r>
            <a:r>
              <a:rPr lang="en-US" sz="8400" dirty="0"/>
              <a:t>between local and </a:t>
            </a:r>
            <a:r>
              <a:rPr lang="en-US" sz="8400" dirty="0" err="1"/>
              <a:t>systemwide</a:t>
            </a:r>
            <a:r>
              <a:rPr lang="en-US" sz="8400" dirty="0"/>
              <a:t> </a:t>
            </a:r>
            <a:r>
              <a:rPr lang="en-US" sz="8400" dirty="0" smtClean="0"/>
              <a:t>licensing</a:t>
            </a:r>
          </a:p>
          <a:p>
            <a:pPr lvl="1"/>
            <a:r>
              <a:rPr lang="en-US" sz="8000" dirty="0" smtClean="0"/>
              <a:t>Develop agreed-upon strategies for licensing titles outside of </a:t>
            </a:r>
            <a:r>
              <a:rPr lang="en-US" sz="8000" dirty="0" err="1" smtClean="0"/>
              <a:t>systemwide</a:t>
            </a:r>
            <a:r>
              <a:rPr lang="en-US" sz="8000" dirty="0" smtClean="0"/>
              <a:t> packages</a:t>
            </a:r>
          </a:p>
          <a:p>
            <a:pPr lvl="1">
              <a:buNone/>
            </a:pPr>
            <a:endParaRPr lang="en-US" sz="80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8400" dirty="0" smtClean="0"/>
              <a:t>Explore the potential for utilizing the title level data to arrive at a better value-based price for journal packages</a:t>
            </a:r>
          </a:p>
          <a:p>
            <a:endParaRPr lang="en-US" sz="8000" dirty="0"/>
          </a:p>
          <a:p>
            <a:pPr>
              <a:buNone/>
            </a:pPr>
            <a:r>
              <a:rPr lang="en-US" sz="8000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Approach:</a:t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tx1"/>
                </a:solidFill>
              </a:rPr>
              <a:t>Holistic Review of CDL-Licensed Journals using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/>
              <a:t> CDL Weighted Value Algorithm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4038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sz="2000" i="1" dirty="0" smtClean="0"/>
              <a:t>How much value does UC derive from each journal that we license systemwide compared to other journals in the same discipline?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dirty="0" smtClean="0"/>
              <a:t>Key Features:</a:t>
            </a:r>
          </a:p>
          <a:p>
            <a:pPr lvl="1"/>
            <a:r>
              <a:rPr lang="en-US" dirty="0" smtClean="0"/>
              <a:t>Analyzed all 8,000 CDL-licensed journals according to 3 vectors of value</a:t>
            </a:r>
          </a:p>
          <a:p>
            <a:pPr lvl="2"/>
            <a:r>
              <a:rPr lang="en-US" sz="2100" dirty="0" smtClean="0"/>
              <a:t>Utility</a:t>
            </a:r>
          </a:p>
          <a:p>
            <a:pPr lvl="2"/>
            <a:r>
              <a:rPr lang="en-US" sz="2100" dirty="0" smtClean="0"/>
              <a:t>Quality</a:t>
            </a:r>
          </a:p>
          <a:p>
            <a:pPr lvl="2"/>
            <a:r>
              <a:rPr lang="en-US" sz="2100" dirty="0" smtClean="0"/>
              <a:t>Cost-Effectiveness</a:t>
            </a:r>
            <a:br>
              <a:rPr lang="en-US" sz="2100" dirty="0" smtClean="0"/>
            </a:br>
            <a:endParaRPr lang="en-US" sz="2400" dirty="0" smtClean="0"/>
          </a:p>
          <a:p>
            <a:pPr lvl="1"/>
            <a:r>
              <a:rPr lang="en-US" dirty="0" smtClean="0"/>
              <a:t>Accounts for disciplinary differences through subject-specific benchmarks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Numerical score with simple value designations</a:t>
            </a:r>
          </a:p>
          <a:p>
            <a:pPr lvl="2"/>
            <a:r>
              <a:rPr lang="en-US" dirty="0" smtClean="0"/>
              <a:t>High, medium, low, ‘lowest’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105400" y="4724400"/>
            <a:ext cx="320040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Journals are compared across more than 160 subjects</a:t>
            </a:r>
            <a:endParaRPr lang="en-US" sz="2000" dirty="0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/>
        </p:nvGraphicFramePr>
        <p:xfrm>
          <a:off x="5029200" y="1828800"/>
          <a:ext cx="3505200" cy="24915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84761"/>
                <a:gridCol w="698711"/>
                <a:gridCol w="1321728"/>
              </a:tblGrid>
              <a:tr h="4989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Measurement Category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Score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Metrics</a:t>
                      </a:r>
                      <a:endParaRPr lang="en-US" sz="1400" b="1" dirty="0"/>
                    </a:p>
                  </a:txBody>
                  <a:tcPr/>
                </a:tc>
              </a:tr>
              <a:tr h="308170">
                <a:tc rowSpan="2">
                  <a:txBody>
                    <a:bodyPr/>
                    <a:lstStyle/>
                    <a:p>
                      <a:r>
                        <a:rPr lang="en-US" sz="1400" b="1" dirty="0" smtClean="0"/>
                        <a:t>Utility</a:t>
                      </a:r>
                      <a:endParaRPr lang="en-US" sz="14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b="1" dirty="0" smtClean="0"/>
                        <a:t>0-3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UC usage</a:t>
                      </a:r>
                      <a:endParaRPr lang="en-US" sz="1400" b="1" dirty="0"/>
                    </a:p>
                  </a:txBody>
                  <a:tcPr/>
                </a:tc>
              </a:tr>
              <a:tr h="29349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UC citations</a:t>
                      </a:r>
                      <a:endParaRPr lang="en-US" sz="1400" b="1" dirty="0"/>
                    </a:p>
                  </a:txBody>
                  <a:tcPr/>
                </a:tc>
              </a:tr>
              <a:tr h="293496">
                <a:tc rowSpan="2">
                  <a:txBody>
                    <a:bodyPr/>
                    <a:lstStyle/>
                    <a:p>
                      <a:r>
                        <a:rPr lang="en-US" sz="1400" b="1" dirty="0" smtClean="0"/>
                        <a:t>Quality</a:t>
                      </a:r>
                      <a:endParaRPr lang="en-US" sz="14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b="1" dirty="0" smtClean="0"/>
                        <a:t>0-2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SNIP</a:t>
                      </a:r>
                      <a:endParaRPr lang="en-US" sz="1400" b="1" dirty="0"/>
                    </a:p>
                  </a:txBody>
                  <a:tcPr/>
                </a:tc>
              </a:tr>
              <a:tr h="36687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Impact Factor</a:t>
                      </a:r>
                      <a:endParaRPr lang="en-US" sz="1400" b="1" dirty="0"/>
                    </a:p>
                  </a:txBody>
                  <a:tcPr/>
                </a:tc>
              </a:tr>
              <a:tr h="293496">
                <a:tc rowSpan="2">
                  <a:txBody>
                    <a:bodyPr/>
                    <a:lstStyle/>
                    <a:p>
                      <a:r>
                        <a:rPr lang="en-US" sz="1400" b="1" dirty="0" smtClean="0"/>
                        <a:t>Cost</a:t>
                      </a:r>
                      <a:r>
                        <a:rPr lang="en-US" sz="1400" b="1" baseline="0" dirty="0" smtClean="0"/>
                        <a:t> Effectiveness</a:t>
                      </a:r>
                      <a:endParaRPr lang="en-US" sz="14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b="1" dirty="0" smtClean="0"/>
                        <a:t>0-2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Cost per Use</a:t>
                      </a:r>
                      <a:endParaRPr lang="en-US" sz="1400" b="1" dirty="0"/>
                    </a:p>
                  </a:txBody>
                  <a:tcPr/>
                </a:tc>
              </a:tr>
              <a:tr h="3839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Cost per SNIP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35969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Disciplinary differences matter</a:t>
            </a:r>
            <a:endParaRPr lang="en-US" dirty="0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>
            <p:ph idx="1"/>
          </p:nvPr>
        </p:nvGraphicFramePr>
        <p:xfrm>
          <a:off x="666244" y="1473568"/>
          <a:ext cx="10077956" cy="4546232"/>
        </p:xfrm>
        <a:graphic>
          <a:graphicData uri="http://schemas.openxmlformats.org/presentationml/2006/ole">
            <p:oleObj spid="_x0000_s24578" name="Document" r:id="rId3" imgW="8392944" imgH="3785596" progId="Word.Document.12">
              <p:embed/>
            </p:oleObj>
          </a:graphicData>
        </a:graphic>
      </p:graphicFrame>
      <p:sp>
        <p:nvSpPr>
          <p:cNvPr id="8" name="Oval 7"/>
          <p:cNvSpPr/>
          <p:nvPr/>
        </p:nvSpPr>
        <p:spPr>
          <a:xfrm>
            <a:off x="5562600" y="2133600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62600" y="5257800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15200" y="3505200"/>
            <a:ext cx="1066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-762000" y="0"/>
          <a:ext cx="122682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-3124200" y="0"/>
          <a:ext cx="122682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Value Publishers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Value Publishers</a:t>
            </a:r>
            <a:endParaRPr lang="en-US" dirty="0"/>
          </a:p>
        </p:txBody>
      </p:sp>
      <p:graphicFrame>
        <p:nvGraphicFramePr>
          <p:cNvPr id="7" name="Content Placeholder 10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4419600" y="1371600"/>
          <a:ext cx="4495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T&amp;F Usage Comparison in Largest 29 Subjects 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Covering two thirds of T&amp;F Titles</a:t>
            </a:r>
            <a:endParaRPr lang="en-US" sz="1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T&amp;F Cost Per Use Comparison in Largest 29 Subjects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Covering two thirds of T&amp;F Titles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Budget Challenges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our T&amp;F and Karger Contracts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86400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/>
              <a:t>CDL Goal:  Try to preserve these agreements with a reduced spend that adjusts cost to value</a:t>
            </a:r>
          </a:p>
          <a:p>
            <a:pPr lvl="1"/>
            <a:r>
              <a:rPr lang="en-US" dirty="0" smtClean="0"/>
              <a:t>T&amp;F is a major publisher, with a strong list in some disciplines, but its pricing is not competitive for the level of use and impact its journals attract</a:t>
            </a:r>
          </a:p>
          <a:p>
            <a:pPr lvl="1"/>
            <a:r>
              <a:rPr lang="en-US" dirty="0" smtClean="0"/>
              <a:t>Karger is a small, privately-held specialty biomedical publisher with quality journals in several areas – contributes to diversity in the marketplace</a:t>
            </a:r>
          </a:p>
          <a:p>
            <a:pPr lvl="1"/>
            <a:endParaRPr lang="en-US" sz="3400" dirty="0" smtClean="0"/>
          </a:p>
          <a:p>
            <a:r>
              <a:rPr lang="en-US" sz="3800" dirty="0" smtClean="0"/>
              <a:t>T&amp;F Status</a:t>
            </a:r>
          </a:p>
          <a:p>
            <a:pPr lvl="1"/>
            <a:r>
              <a:rPr lang="en-US" sz="3400" dirty="0" smtClean="0"/>
              <a:t>Awaiting final proposal </a:t>
            </a:r>
          </a:p>
          <a:p>
            <a:pPr lvl="1"/>
            <a:r>
              <a:rPr lang="en-US" sz="3400" dirty="0" smtClean="0"/>
              <a:t>Fallback 1:   Scale back to a much smaller package combined with local subscriptions</a:t>
            </a:r>
          </a:p>
          <a:p>
            <a:pPr lvl="1"/>
            <a:r>
              <a:rPr lang="en-US" sz="3400" dirty="0" smtClean="0"/>
              <a:t>Fallback 2:  Cancel the </a:t>
            </a:r>
            <a:r>
              <a:rPr lang="en-US" sz="3400" dirty="0" err="1" smtClean="0"/>
              <a:t>systemwide</a:t>
            </a:r>
            <a:r>
              <a:rPr lang="en-US" sz="3400" dirty="0" smtClean="0"/>
              <a:t> license, revert to campus-only subscriptions</a:t>
            </a:r>
          </a:p>
          <a:p>
            <a:pPr lvl="2"/>
            <a:r>
              <a:rPr lang="en-US" sz="3000" dirty="0" smtClean="0"/>
              <a:t>Campuses have carefully reviewed T&amp;F journals to determine which titles to retain locally if we walk away</a:t>
            </a:r>
            <a:br>
              <a:rPr lang="en-US" sz="3000" dirty="0" smtClean="0"/>
            </a:br>
            <a:endParaRPr lang="en-US" sz="3000" dirty="0" smtClean="0"/>
          </a:p>
          <a:p>
            <a:r>
              <a:rPr lang="en-US" sz="3800" dirty="0" smtClean="0"/>
              <a:t>Karger Status</a:t>
            </a:r>
          </a:p>
          <a:p>
            <a:pPr lvl="1"/>
            <a:r>
              <a:rPr lang="en-US" sz="3400" dirty="0" smtClean="0"/>
              <a:t>Publisher has agreed to a price reduction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eBooks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7315200" cy="1752600"/>
          </a:xfrm>
        </p:spPr>
        <p:txBody>
          <a:bodyPr>
            <a:normAutofit fontScale="92500" lnSpcReduction="20000"/>
          </a:bodyPr>
          <a:lstStyle/>
          <a:p>
            <a:pPr algn="l" eaLnBrk="1" hangingPunct="1">
              <a:buFont typeface="Arial" charset="0"/>
              <a:buChar char="•"/>
            </a:pPr>
            <a:r>
              <a:rPr lang="en-US" sz="2400" dirty="0" smtClean="0"/>
              <a:t> </a:t>
            </a:r>
            <a:r>
              <a:rPr lang="en-US" sz="2800" dirty="0" smtClean="0"/>
              <a:t>Springer complete collection, 2012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2800" dirty="0" smtClean="0"/>
              <a:t> Wiley online library, 2012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2800" dirty="0" smtClean="0"/>
              <a:t> SIAM e-library, all series (400 titles)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2800" dirty="0" smtClean="0"/>
              <a:t> Royal Society of Chemistry ebooks (1968-2012)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ebook offerings under 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ARL collaborative licensing initiative</a:t>
            </a:r>
          </a:p>
          <a:p>
            <a:pPr lvl="2"/>
            <a:r>
              <a:rPr lang="en-US" dirty="0" smtClean="0"/>
              <a:t>Attempting to establish standards and appropriate pricing for university press ebook licensing </a:t>
            </a:r>
          </a:p>
          <a:p>
            <a:pPr lvl="2"/>
            <a:r>
              <a:rPr lang="en-US" dirty="0" smtClean="0"/>
              <a:t>CDL sits on ARL’s advisory committee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New university press offerings under consideration</a:t>
            </a:r>
          </a:p>
          <a:p>
            <a:pPr lvl="1"/>
            <a:r>
              <a:rPr lang="en-US" dirty="0" smtClean="0"/>
              <a:t>Project Muse University Press Consortium</a:t>
            </a:r>
          </a:p>
          <a:p>
            <a:pPr lvl="1"/>
            <a:r>
              <a:rPr lang="en-US" dirty="0" smtClean="0"/>
              <a:t>Harvard University Press (via De </a:t>
            </a:r>
            <a:r>
              <a:rPr lang="en-US" dirty="0" err="1" smtClean="0"/>
              <a:t>Gruyter</a:t>
            </a:r>
            <a:r>
              <a:rPr lang="en-US" dirty="0" smtClean="0"/>
              <a:t>) </a:t>
            </a:r>
          </a:p>
          <a:p>
            <a:pPr lvl="1"/>
            <a:r>
              <a:rPr lang="en-US" dirty="0" err="1" smtClean="0"/>
              <a:t>Books@JSTOR</a:t>
            </a:r>
            <a:endParaRPr lang="en-US" dirty="0" smtClean="0"/>
          </a:p>
          <a:p>
            <a:pPr lvl="1"/>
            <a:r>
              <a:rPr lang="en-US" dirty="0" smtClean="0"/>
              <a:t>Oxford University Press Scholarship Online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Other</a:t>
            </a:r>
          </a:p>
          <a:p>
            <a:pPr lvl="1"/>
            <a:r>
              <a:rPr lang="en-US" dirty="0" smtClean="0"/>
              <a:t>CRC Press</a:t>
            </a:r>
          </a:p>
          <a:p>
            <a:pPr lvl="1"/>
            <a:r>
              <a:rPr lang="en-US" dirty="0" smtClean="0"/>
              <a:t>Open access ebooks??</a:t>
            </a:r>
          </a:p>
          <a:p>
            <a:pPr lvl="2"/>
            <a:r>
              <a:rPr lang="en-US" i="1" dirty="0" smtClean="0"/>
              <a:t>Knowledge Unlatched</a:t>
            </a:r>
            <a:r>
              <a:rPr lang="en-US" dirty="0" smtClean="0"/>
              <a:t>  -- A new initiative by the former head of Bloomsbury Press to foster library investment in open access  monographs from university presses</a:t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eBooks present many new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Packages vs.  selective (‘demand-driven’) approaches? </a:t>
            </a:r>
          </a:p>
          <a:p>
            <a:pPr lvl="2"/>
            <a:r>
              <a:rPr lang="en-US" dirty="0" smtClean="0"/>
              <a:t>Packages are cost-effective on a per-title basis but have the same weaknesses as journal big deals – large fixed expenditures with annual increases as publisher output grows</a:t>
            </a:r>
          </a:p>
          <a:p>
            <a:r>
              <a:rPr lang="en-US" dirty="0" smtClean="0"/>
              <a:t>Inclusion of course-adoption titles?</a:t>
            </a:r>
          </a:p>
          <a:p>
            <a:r>
              <a:rPr lang="en-US" dirty="0" smtClean="0"/>
              <a:t>Integration with approval vendors and plans?</a:t>
            </a:r>
          </a:p>
          <a:p>
            <a:r>
              <a:rPr lang="en-US" dirty="0" smtClean="0"/>
              <a:t>Access on mobile devices?</a:t>
            </a:r>
          </a:p>
          <a:p>
            <a:r>
              <a:rPr lang="en-US" dirty="0" smtClean="0"/>
              <a:t>ILL rights vs. paid short-term loan? </a:t>
            </a:r>
          </a:p>
          <a:p>
            <a:r>
              <a:rPr lang="en-US" dirty="0" smtClean="0"/>
              <a:t>Relationship to print, print-on-demand?</a:t>
            </a:r>
          </a:p>
          <a:p>
            <a:pPr lvl="1"/>
            <a:r>
              <a:rPr lang="en-US" dirty="0" smtClean="0"/>
              <a:t>If users continue to want print, will this require a duplicative expenditure?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27500" t="29000" r="28125" b="17000"/>
          <a:stretch>
            <a:fillRect/>
          </a:stretch>
        </p:blipFill>
        <p:spPr bwMode="auto">
          <a:xfrm>
            <a:off x="609600" y="379927"/>
            <a:ext cx="8016522" cy="609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user comment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“I answered that I prefer print books, generally. </a:t>
            </a:r>
            <a:r>
              <a:rPr lang="en-US" b="1" dirty="0" smtClean="0"/>
              <a:t>However, the better answer would be that print books are better in some situations, while e-books are better in others. </a:t>
            </a:r>
            <a:r>
              <a:rPr lang="en-US" dirty="0" smtClean="0"/>
              <a:t>Each have their role – e-books are great for assessing the book, relatively quick searches, like encyclopedias or fact checking, checking bibliography for citations, and reading selected chapters or the introduction. If I want to read the entire book, I prefer print. If I want to interact extensively with the text, I would buy the book to mark up with my annotations; if I want to read for background (not as intensively) I will check out a print book from the library if possible. All options have their place. I am in humanities/social sciences, so print is still very much a part of my research life at this point.” </a:t>
            </a:r>
            <a:r>
              <a:rPr lang="en-US" i="1" dirty="0" smtClean="0"/>
              <a:t>(Graduate Student, Humanities, Social Sciences)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Complementarity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“I use e-books primarily to determine if the content is going to be helpful to me – table of contents, index, or perhaps skimming a chapter or two. I dislike reading on a screen, and so if I conclude that I want to read the book, I borrow it through our library or ILL.” </a:t>
            </a:r>
            <a:r>
              <a:rPr lang="en-US" i="1" dirty="0" smtClean="0"/>
              <a:t>(Faculty, Arts &amp; Humanities) </a:t>
            </a:r>
          </a:p>
          <a:p>
            <a:endParaRPr lang="en-US" dirty="0" smtClean="0"/>
          </a:p>
          <a:p>
            <a:r>
              <a:rPr lang="en-US" dirty="0" smtClean="0"/>
              <a:t>“E-books are a convenience to see if I need that book. Once I have figured out that I do indeed need the book, I either go purchase it or borrow it from the library.” </a:t>
            </a:r>
            <a:r>
              <a:rPr lang="en-US" i="1" dirty="0" smtClean="0"/>
              <a:t>(Undergraduate, Life &amp; Health Sciences) </a:t>
            </a:r>
          </a:p>
          <a:p>
            <a:endParaRPr lang="en-US" dirty="0" smtClean="0"/>
          </a:p>
          <a:p>
            <a:r>
              <a:rPr lang="en-US" dirty="0" smtClean="0"/>
              <a:t>“I find that e-books are most useful when I need to find a bit of text quickly for a citation or to check whether or not a book will be useful to my work. E-books save me a trip to the library in these cases. But, I rarely read books online. The interface is clunky, my Internet is slow, and I am a better reader when I have the print copy in front of me. For me, e-books are another research tool but not a replacement for the print copy.” </a:t>
            </a:r>
            <a:r>
              <a:rPr lang="en-US" i="1" dirty="0" smtClean="0"/>
              <a:t>(Graduate Student, Arts &amp; Humanities)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101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UC Libraries Collection Development Committee is grappling with these issues and will be piloting several new approaches to ebook purchasing in 2013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UC Library materials budgets have essentially been flat for nearly a decade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mirrors a structural problem that exists throughout academia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1199610" y="1600200"/>
          <a:ext cx="6801390" cy="5257800"/>
        </p:xfrm>
        <a:graphic>
          <a:graphicData uri="http://schemas.openxmlformats.org/presentationml/2006/ole">
            <p:oleObj spid="_x0000_s2050" name="Acrobat Document" r:id="rId3" imgW="7542857" imgH="5830114" progId="AcroExch.Document.7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0" y="2667000"/>
            <a:ext cx="3276600" cy="147732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In the last twenty-seven years, library funding as a percentage of overall university expenditures has declined from nearly 4% to just under 2% -- a drop of 50%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RL expenditure trends 1986-20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0"/>
            <a:ext cx="5330464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162800" y="838200"/>
            <a:ext cx="1840675" cy="313932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dirty="0" smtClean="0"/>
              <a:t>At the same time, journal expenditures have continued to far outpace library budgets, defying marketplace logic.</a:t>
            </a:r>
          </a:p>
          <a:p>
            <a:endParaRPr lang="en-US" dirty="0"/>
          </a:p>
          <a:p>
            <a:r>
              <a:rPr lang="en-US" sz="1800" dirty="0" smtClean="0"/>
              <a:t>        Why?</a:t>
            </a:r>
            <a:endParaRPr lang="en-US" sz="1800" dirty="0"/>
          </a:p>
        </p:txBody>
      </p:sp>
      <p:sp>
        <p:nvSpPr>
          <p:cNvPr id="4" name="Oval 3"/>
          <p:cNvSpPr/>
          <p:nvPr/>
        </p:nvSpPr>
        <p:spPr bwMode="auto">
          <a:xfrm>
            <a:off x="4343400" y="762000"/>
            <a:ext cx="1524000" cy="7620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5" name="Elbow Connector 9"/>
          <p:cNvCxnSpPr/>
          <p:nvPr/>
        </p:nvCxnSpPr>
        <p:spPr bwMode="auto">
          <a:xfrm rot="10800000" flipV="1">
            <a:off x="5410200" y="1500251"/>
            <a:ext cx="1752600" cy="1676400"/>
          </a:xfrm>
          <a:prstGeom prst="straightConnector1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Elbow Connector 9"/>
          <p:cNvCxnSpPr/>
          <p:nvPr/>
        </p:nvCxnSpPr>
        <p:spPr bwMode="auto">
          <a:xfrm rot="10800000" flipV="1">
            <a:off x="6019800" y="1464625"/>
            <a:ext cx="1143000" cy="533400"/>
          </a:xfrm>
          <a:prstGeom prst="straightConnector1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Elbow Connector 9"/>
          <p:cNvCxnSpPr/>
          <p:nvPr/>
        </p:nvCxnSpPr>
        <p:spPr bwMode="auto">
          <a:xfrm rot="10800000">
            <a:off x="6019800" y="1143000"/>
            <a:ext cx="1143000" cy="304800"/>
          </a:xfrm>
          <a:prstGeom prst="straightConnector1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growth of active, peer reviewed learned journals since 1665</a:t>
            </a:r>
            <a:endParaRPr lang="en-US" dirty="0"/>
          </a:p>
        </p:txBody>
      </p:sp>
      <p:pic>
        <p:nvPicPr>
          <p:cNvPr id="38915" name="Content Placeholder 3" descr="2009_10_13_MWC_STM_Report_research_growth_since_1665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122" y="1427782"/>
            <a:ext cx="9057878" cy="5277818"/>
          </a:xfrm>
        </p:spPr>
      </p:pic>
      <p:sp>
        <p:nvSpPr>
          <p:cNvPr id="38917" name="TextBox 6"/>
          <p:cNvSpPr txBox="1">
            <a:spLocks noChangeArrowheads="1"/>
          </p:cNvSpPr>
          <p:nvPr/>
        </p:nvSpPr>
        <p:spPr bwMode="auto">
          <a:xfrm>
            <a:off x="7315200" y="6248400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/>
              <a:t>(</a:t>
            </a:r>
            <a:r>
              <a:rPr lang="en-US" sz="1800" dirty="0" err="1" smtClean="0"/>
              <a:t>Mabe</a:t>
            </a:r>
            <a:r>
              <a:rPr lang="en-US" sz="1800" dirty="0"/>
              <a:t>, 2003)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2057400"/>
            <a:ext cx="4038600" cy="147732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The problem of cost control for journals is due in part to the steady increase in research publication over time, which has averaged 3%+ per year over very long timeframes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Content Placeholder 3" descr="2009_10_13_MWC_STM_Report_growth of research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250"/>
          <a:stretch>
            <a:fillRect/>
          </a:stretch>
        </p:blipFill>
        <p:spPr>
          <a:xfrm>
            <a:off x="-42147" y="609600"/>
            <a:ext cx="9186148" cy="5515136"/>
          </a:xfrm>
        </p:spPr>
      </p:pic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3048000" y="6248400"/>
            <a:ext cx="594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/>
              <a:t>             (</a:t>
            </a:r>
            <a:r>
              <a:rPr lang="en-US" sz="1800" dirty="0" err="1"/>
              <a:t>Mabe</a:t>
            </a:r>
            <a:r>
              <a:rPr lang="en-US" sz="1800" dirty="0"/>
              <a:t> 2004, </a:t>
            </a:r>
            <a:r>
              <a:rPr lang="en-US" sz="1800" dirty="0" smtClean="0"/>
              <a:t>based on data </a:t>
            </a:r>
            <a:r>
              <a:rPr lang="en-US" sz="1800" dirty="0"/>
              <a:t>from ISI and NSF)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3429000"/>
            <a:ext cx="3810000" cy="1015663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…which, in turn, is correlated with the growth in numbers of researchers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62000" y="228600"/>
            <a:ext cx="3886200" cy="566738"/>
          </a:xfrm>
        </p:spPr>
        <p:txBody>
          <a:bodyPr/>
          <a:lstStyle/>
          <a:p>
            <a:r>
              <a:rPr lang="en-US" dirty="0" smtClean="0"/>
              <a:t>Bergstrom:  Hell’s Grocery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3886200" cy="2743200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1800" b="1" dirty="0" smtClean="0"/>
              <a:t> Big Deals reinforce publisher </a:t>
            </a:r>
          </a:p>
          <a:p>
            <a:r>
              <a:rPr lang="en-US" sz="1800" b="1" dirty="0" smtClean="0"/>
              <a:t>   monopolies</a:t>
            </a:r>
          </a:p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 Strategy:  license more selectively, </a:t>
            </a:r>
          </a:p>
          <a:p>
            <a:r>
              <a:rPr lang="en-US" sz="1800" b="1" dirty="0" smtClean="0"/>
              <a:t>   bargain hard, or walk away</a:t>
            </a:r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en-US" sz="1800" b="1" dirty="0"/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406" b="1406"/>
          <a:stretch>
            <a:fillRect/>
          </a:stretch>
        </p:blipFill>
        <p:spPr bwMode="auto">
          <a:xfrm>
            <a:off x="533400" y="8382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5812" y="1371600"/>
            <a:ext cx="4923243" cy="347662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7" name="Title 11"/>
          <p:cNvSpPr txBox="1">
            <a:spLocks/>
          </p:cNvSpPr>
          <p:nvPr/>
        </p:nvSpPr>
        <p:spPr>
          <a:xfrm>
            <a:off x="5029200" y="685800"/>
            <a:ext cx="38862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Aspesi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 A Shift of Power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 Placeholder 13"/>
          <p:cNvSpPr txBox="1">
            <a:spLocks/>
          </p:cNvSpPr>
          <p:nvPr/>
        </p:nvSpPr>
        <p:spPr>
          <a:xfrm>
            <a:off x="4267200" y="5029200"/>
            <a:ext cx="4572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Library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budget crises and usage-driven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value assessment will undermine big deals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="1" dirty="0" smtClean="0"/>
              <a:t>  This will adversely affect the fortunes (and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smtClean="0"/>
              <a:t>    profits) of large commercial publishers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1660</Words>
  <Application>Microsoft Office PowerPoint</Application>
  <PresentationFormat>On-screen Show (4:3)</PresentationFormat>
  <Paragraphs>228</Paragraphs>
  <Slides>38</Slides>
  <Notes>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Office Theme</vt:lpstr>
      <vt:lpstr>Acrobat Document</vt:lpstr>
      <vt:lpstr>Document</vt:lpstr>
      <vt:lpstr>CDL Licensing Update</vt:lpstr>
      <vt:lpstr>Topics I’ll Cover</vt:lpstr>
      <vt:lpstr>Budget Challenges</vt:lpstr>
      <vt:lpstr>UC Library materials budgets have essentially been flat for nearly a decade</vt:lpstr>
      <vt:lpstr>This mirrors a structural problem that exists throughout academia</vt:lpstr>
      <vt:lpstr>Slide 6</vt:lpstr>
      <vt:lpstr>The growth of active, peer reviewed learned journals since 1665</vt:lpstr>
      <vt:lpstr>Slide 8</vt:lpstr>
      <vt:lpstr>Bergstrom:  Hell’s Grocery</vt:lpstr>
      <vt:lpstr>UC Licensing Strategies</vt:lpstr>
      <vt:lpstr>Where UC excels</vt:lpstr>
      <vt:lpstr>Examples of UC’s licensing effectiveness</vt:lpstr>
      <vt:lpstr>Examples of UC’s licensing effectiveness</vt:lpstr>
      <vt:lpstr>Transformative Reach</vt:lpstr>
      <vt:lpstr>Successes in 2010-2012</vt:lpstr>
      <vt:lpstr>But, we have to do more…</vt:lpstr>
      <vt:lpstr>CDL licensing efficiencies vs. library budget challenges</vt:lpstr>
      <vt:lpstr>Major Negotiations in 2012</vt:lpstr>
      <vt:lpstr>Prior to Major Negotiations:   Journal Evaluation Project</vt:lpstr>
      <vt:lpstr>Slide 20</vt:lpstr>
      <vt:lpstr>Intended Outcomes</vt:lpstr>
      <vt:lpstr> Approach: Holistic Review of CDL-Licensed Journals using  CDL Weighted Value Algorithm  </vt:lpstr>
      <vt:lpstr>Disciplinary differences matter</vt:lpstr>
      <vt:lpstr>Slide 24</vt:lpstr>
      <vt:lpstr>Slide 25</vt:lpstr>
      <vt:lpstr>Higher Value Publishers</vt:lpstr>
      <vt:lpstr>Lower Value Publishers</vt:lpstr>
      <vt:lpstr>T&amp;F Usage Comparison in Largest 29 Subjects  Covering two thirds of T&amp;F Titles</vt:lpstr>
      <vt:lpstr>T&amp;F Cost Per Use Comparison in Largest 29 Subjects  Covering two thirds of T&amp;F Titles</vt:lpstr>
      <vt:lpstr>Goals for our T&amp;F and Karger Contracts</vt:lpstr>
      <vt:lpstr> eBooks</vt:lpstr>
      <vt:lpstr>More ebook offerings under consideration</vt:lpstr>
      <vt:lpstr>eBooks present many new issues</vt:lpstr>
      <vt:lpstr>Slide 34</vt:lpstr>
      <vt:lpstr>Typical user comment</vt:lpstr>
      <vt:lpstr>Complementarity</vt:lpstr>
      <vt:lpstr>UC Libraries Collection Development Committee is grappling with these issues and will be piloting several new approaches to ebook purchasing in 2013 </vt:lpstr>
      <vt:lpstr>Questions?</vt:lpstr>
    </vt:vector>
  </TitlesOfParts>
  <Company>UCOP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Ivy Anderson</dc:creator>
  <cp:lastModifiedBy>jmiller</cp:lastModifiedBy>
  <cp:revision>11</cp:revision>
  <dcterms:created xsi:type="dcterms:W3CDTF">2012-04-05T04:35:03Z</dcterms:created>
  <dcterms:modified xsi:type="dcterms:W3CDTF">2013-02-25T19:06:00Z</dcterms:modified>
</cp:coreProperties>
</file>