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67" r:id="rId3"/>
    <p:sldId id="257" r:id="rId4"/>
    <p:sldId id="271" r:id="rId5"/>
    <p:sldId id="272" r:id="rId6"/>
    <p:sldId id="268" r:id="rId7"/>
    <p:sldId id="259" r:id="rId8"/>
    <p:sldId id="269" r:id="rId9"/>
    <p:sldId id="273" r:id="rId10"/>
    <p:sldId id="275" r:id="rId11"/>
    <p:sldId id="274" r:id="rId12"/>
    <p:sldId id="276" r:id="rId13"/>
    <p:sldId id="278" r:id="rId14"/>
    <p:sldId id="279" r:id="rId15"/>
    <p:sldId id="263" r:id="rId16"/>
    <p:sldId id="260" r:id="rId17"/>
    <p:sldId id="293" r:id="rId18"/>
    <p:sldId id="291" r:id="rId19"/>
    <p:sldId id="282" r:id="rId20"/>
    <p:sldId id="270" r:id="rId21"/>
    <p:sldId id="297" r:id="rId22"/>
    <p:sldId id="280" r:id="rId23"/>
    <p:sldId id="284" r:id="rId24"/>
    <p:sldId id="292" r:id="rId25"/>
    <p:sldId id="285" r:id="rId26"/>
    <p:sldId id="286" r:id="rId27"/>
    <p:sldId id="295" r:id="rId28"/>
    <p:sldId id="261" r:id="rId29"/>
    <p:sldId id="290" r:id="rId30"/>
    <p:sldId id="283" r:id="rId31"/>
    <p:sldId id="265"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09" autoAdjust="0"/>
  </p:normalViewPr>
  <p:slideViewPr>
    <p:cSldViewPr>
      <p:cViewPr varScale="1">
        <p:scale>
          <a:sx n="61" d="100"/>
          <a:sy n="61" d="100"/>
        </p:scale>
        <p:origin x="-14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B43F9A33-A7BB-413B-BD53-339A11699374}" type="datetimeFigureOut">
              <a:rPr lang="en-US" smtClean="0"/>
              <a:pPr/>
              <a:t>10/29/2013</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4757804-DC18-4429-86F6-DB0404CAA29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62817FCB-A7E0-4715-B328-DEC8656105CE}" type="datetimeFigureOut">
              <a:rPr lang="en-US" smtClean="0"/>
              <a:pPr/>
              <a:t>10/29/2013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19AD8C3B-4A85-4C6A-B38B-FA017EFFFF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connect researchers to a larger world,</a:t>
            </a:r>
            <a:r>
              <a:rPr lang="en-US" baseline="0" dirty="0" smtClean="0"/>
              <a:t> a bigger scale</a:t>
            </a:r>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recent OCLC meeting: based on research by Leslie Crutchfield,</a:t>
            </a:r>
            <a:r>
              <a:rPr lang="en-US" baseline="0" dirty="0" smtClean="0"/>
              <a:t> Mark Kramer and John </a:t>
            </a:r>
            <a:r>
              <a:rPr lang="en-US" baseline="0" dirty="0" err="1" smtClean="0"/>
              <a:t>Kania</a:t>
            </a:r>
            <a:r>
              <a:rPr lang="en-US" baseline="0" dirty="0" smtClean="0"/>
              <a:t> from the Foundation Strategy Group</a:t>
            </a:r>
          </a:p>
          <a:p>
            <a:r>
              <a:rPr lang="en-US" dirty="0" smtClean="0"/>
              <a:t>Libraries have collaborated</a:t>
            </a:r>
            <a:r>
              <a:rPr lang="en-US" baseline="0" dirty="0" smtClean="0"/>
              <a:t> for a long time but now there is a move to even larger and deeper or more “radical” collaborations – HT has 60 libraries, Western Regional Storage Trust has over 100 libraries.  </a:t>
            </a:r>
          </a:p>
          <a:p>
            <a:r>
              <a:rPr lang="en-US" b="1" baseline="0" dirty="0" smtClean="0"/>
              <a:t>Impact:</a:t>
            </a:r>
            <a:r>
              <a:rPr lang="en-US" baseline="0" dirty="0" smtClean="0"/>
              <a:t> The reasons are not just because we share common interests but because we can’t address the problems we face without achieving greater impact, whether it be influencing the market,  sourcing innovation, or adapting to the swirl of change around us.</a:t>
            </a:r>
          </a:p>
          <a:p>
            <a:r>
              <a:rPr lang="en-US" b="1" baseline="0" dirty="0" smtClean="0"/>
              <a:t>Adaptation:  </a:t>
            </a:r>
            <a:r>
              <a:rPr lang="en-US" baseline="0" dirty="0" smtClean="0"/>
              <a:t>these characteristics are often hard to achieve in large collaborations, but we are seeing an greater appetite at the leadership level to stop talking and start doing. </a:t>
            </a:r>
          </a:p>
          <a:p>
            <a:r>
              <a:rPr lang="en-US" baseline="0" dirty="0" smtClean="0"/>
              <a:t>Service and </a:t>
            </a:r>
            <a:r>
              <a:rPr lang="en-US" b="1" baseline="0" dirty="0" smtClean="0"/>
              <a:t>advocacy:</a:t>
            </a:r>
            <a:r>
              <a:rPr lang="en-US" baseline="0" dirty="0" smtClean="0"/>
              <a:t>  the larger systems that most affect us (publishing, scholarly communication, and higher </a:t>
            </a:r>
            <a:r>
              <a:rPr lang="en-US" baseline="0" dirty="0" err="1" smtClean="0"/>
              <a:t>ed</a:t>
            </a:r>
            <a:r>
              <a:rPr lang="en-US" baseline="0" dirty="0" smtClean="0"/>
              <a:t> in general) are in turmoil and this advocacy role is increasingly important</a:t>
            </a:r>
            <a:endParaRPr lang="en-US" dirty="0"/>
          </a:p>
        </p:txBody>
      </p:sp>
      <p:sp>
        <p:nvSpPr>
          <p:cNvPr id="4" name="Slide Number Placeholder 3"/>
          <p:cNvSpPr>
            <a:spLocks noGrp="1"/>
          </p:cNvSpPr>
          <p:nvPr>
            <p:ph type="sldNum" sz="quarter" idx="10"/>
          </p:nvPr>
        </p:nvSpPr>
        <p:spPr/>
        <p:txBody>
          <a:bodyPr/>
          <a:lstStyle/>
          <a:p>
            <a:fld id="{1A5F5A03-8C3D-4E76-B413-2072F405EE33}"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all cases CDL (and sometimes UC</a:t>
            </a:r>
            <a:r>
              <a:rPr lang="en-US" baseline="0" dirty="0" smtClean="0"/>
              <a:t> libraries)</a:t>
            </a:r>
            <a:r>
              <a:rPr lang="en-US" dirty="0" smtClean="0"/>
              <a:t> was asked to take a larger</a:t>
            </a:r>
            <a:r>
              <a:rPr lang="en-US" baseline="0" dirty="0" smtClean="0"/>
              <a:t> role</a:t>
            </a:r>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Berkeley pioneered</a:t>
            </a:r>
            <a:r>
              <a:rPr lang="en-US" baseline="0" dirty="0" smtClean="0"/>
              <a:t> the OA fund; CDL earmarked $100K with various matching amounts from campuses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Digitization with Google:  these two libraries finished this year and UCD, SRLF started (others:  NRLF</a:t>
            </a:r>
            <a:r>
              <a:rPr lang="en-US" baseline="0" dirty="0" smtClean="0"/>
              <a:t> in progress; UCSD, UCSC)</a:t>
            </a:r>
          </a:p>
          <a:p>
            <a:r>
              <a:rPr lang="en-US" baseline="0" dirty="0" smtClean="0"/>
              <a:t>WEST:  CDL developed the PAPR system in collaboration with the Center for Research Libraries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similar to last year.  D&amp;D went down due to outsourcing of two services.  UC3 went up due to increasing infrastructure costs.</a:t>
            </a:r>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similar to last year</a:t>
            </a:r>
            <a:r>
              <a:rPr lang="en-US" baseline="0" dirty="0" smtClean="0"/>
              <a:t> but this is still a projection.  D&amp;D has some contingency funding (courier service); Publishing reflects augmentation for DAMS, OA policy.  Expect Collections will be higher at end of year once expenditures are known.  </a:t>
            </a:r>
            <a:endParaRPr lang="en-US" dirty="0"/>
          </a:p>
        </p:txBody>
      </p:sp>
      <p:sp>
        <p:nvSpPr>
          <p:cNvPr id="4" name="Slide Number Placeholder 3"/>
          <p:cNvSpPr>
            <a:spLocks noGrp="1"/>
          </p:cNvSpPr>
          <p:nvPr>
            <p:ph type="sldNum" sz="quarter" idx="10"/>
          </p:nvPr>
        </p:nvSpPr>
        <p:spPr/>
        <p:txBody>
          <a:bodyPr/>
          <a:lstStyle/>
          <a:p>
            <a:fld id="{19AD8C3B-4A85-4C6A-B38B-FA017EFFFF8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26D07-015D-419F-8C39-E7A398DD9C70}"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D548B-9387-4FA1-81A2-2A98817AF9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26D07-015D-419F-8C39-E7A398DD9C70}" type="datetimeFigureOut">
              <a:rPr lang="en-US" smtClean="0"/>
              <a:pPr/>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D548B-9387-4FA1-81A2-2A98817AF9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ontent.cdlib.org/ark:/13030/kt2290173g/?query=group&amp;brand=calisphe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osc.universityofcalifornia.edu/alternatives/oafund.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Annual Report</a:t>
            </a:r>
            <a:br>
              <a:rPr lang="en-US" dirty="0" smtClean="0"/>
            </a:br>
            <a:r>
              <a:rPr lang="en-US" dirty="0" smtClean="0"/>
              <a:t>2012-2013</a:t>
            </a:r>
            <a:endParaRPr lang="en-US" dirty="0"/>
          </a:p>
        </p:txBody>
      </p:sp>
      <p:sp>
        <p:nvSpPr>
          <p:cNvPr id="3" name="Subtitle 2"/>
          <p:cNvSpPr>
            <a:spLocks noGrp="1"/>
          </p:cNvSpPr>
          <p:nvPr>
            <p:ph type="subTitle" idx="1"/>
          </p:nvPr>
        </p:nvSpPr>
        <p:spPr/>
        <p:txBody>
          <a:bodyPr/>
          <a:lstStyle/>
          <a:p>
            <a:r>
              <a:rPr lang="en-US" dirty="0" smtClean="0"/>
              <a:t>Laine Farley, Executive Director</a:t>
            </a:r>
          </a:p>
          <a:p>
            <a:r>
              <a:rPr lang="en-US" dirty="0" smtClean="0"/>
              <a:t>SLASIAC Meeting</a:t>
            </a:r>
          </a:p>
          <a:p>
            <a:r>
              <a:rPr lang="en-US" dirty="0" smtClean="0"/>
              <a:t>24 Oct 2013</a:t>
            </a:r>
            <a:endParaRPr lang="en-US" dirty="0"/>
          </a:p>
        </p:txBody>
      </p:sp>
      <p:pic>
        <p:nvPicPr>
          <p:cNvPr id="4" name="Picture 2" descr="C:\Documents and Settings\lfarley\My Documents\My Pictures\Logos and icons\CDL_Logo2.png"/>
          <p:cNvPicPr>
            <a:picLocks noChangeAspect="1" noChangeArrowheads="1"/>
          </p:cNvPicPr>
          <p:nvPr/>
        </p:nvPicPr>
        <p:blipFill>
          <a:blip r:embed="rId2" cstate="print"/>
          <a:srcRect/>
          <a:stretch>
            <a:fillRect/>
          </a:stretch>
        </p:blipFill>
        <p:spPr bwMode="auto">
          <a:xfrm>
            <a:off x="2057400" y="381000"/>
            <a:ext cx="4551363" cy="16430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defRPr/>
            </a:pPr>
            <a:r>
              <a:rPr lang="en-US" sz="2800" dirty="0" smtClean="0">
                <a:solidFill>
                  <a:schemeClr val="tx2">
                    <a:lumMod val="75000"/>
                  </a:schemeClr>
                </a:solidFill>
              </a:rPr>
              <a:t>2. Enable a holistic approach to managing the information lifecycle at the appropriate </a:t>
            </a:r>
            <a:r>
              <a:rPr lang="en-US" sz="2800" u="sng" dirty="0" smtClean="0">
                <a:solidFill>
                  <a:schemeClr val="tx2">
                    <a:lumMod val="75000"/>
                  </a:schemeClr>
                </a:solidFill>
              </a:rPr>
              <a:t>scale</a:t>
            </a:r>
            <a:r>
              <a:rPr lang="en-US" sz="2800" dirty="0" smtClean="0">
                <a:solidFill>
                  <a:schemeClr val="tx2">
                    <a:lumMod val="75000"/>
                  </a:schemeClr>
                </a:solidFill>
              </a:rPr>
              <a:t>…</a:t>
            </a:r>
          </a:p>
        </p:txBody>
      </p:sp>
      <p:sp>
        <p:nvSpPr>
          <p:cNvPr id="3" name="Content Placeholder 2"/>
          <p:cNvSpPr>
            <a:spLocks noGrp="1"/>
          </p:cNvSpPr>
          <p:nvPr>
            <p:ph sz="half" idx="1"/>
          </p:nvPr>
        </p:nvSpPr>
        <p:spPr>
          <a:xfrm>
            <a:off x="457200" y="1600200"/>
            <a:ext cx="5410200" cy="4525963"/>
          </a:xfrm>
        </p:spPr>
        <p:txBody>
          <a:bodyPr>
            <a:normAutofit fontScale="85000" lnSpcReduction="20000"/>
          </a:bodyPr>
          <a:lstStyle/>
          <a:p>
            <a:pPr>
              <a:buNone/>
            </a:pPr>
            <a:r>
              <a:rPr lang="en-US" u="sng" dirty="0" smtClean="0"/>
              <a:t>Transforming UC collections at scale</a:t>
            </a:r>
          </a:p>
          <a:p>
            <a:r>
              <a:rPr lang="en-US" b="1" dirty="0" smtClean="0"/>
              <a:t>Digitization:  </a:t>
            </a:r>
            <a:r>
              <a:rPr lang="en-US" dirty="0" smtClean="0"/>
              <a:t>UCLA, UCSF completed; UCD, SRLF begun</a:t>
            </a:r>
          </a:p>
          <a:p>
            <a:r>
              <a:rPr lang="en-US" i="1" dirty="0" smtClean="0"/>
              <a:t>Impact:</a:t>
            </a:r>
          </a:p>
          <a:p>
            <a:pPr lvl="1"/>
            <a:r>
              <a:rPr lang="en-US" i="1" dirty="0" smtClean="0"/>
              <a:t>3.4M UC volumes in HathiTrust</a:t>
            </a:r>
          </a:p>
          <a:p>
            <a:pPr lvl="1"/>
            <a:r>
              <a:rPr lang="en-US" i="1" dirty="0" smtClean="0"/>
              <a:t>Public domain: .6M of 3.5M volumes from UC</a:t>
            </a:r>
          </a:p>
          <a:p>
            <a:pPr lvl="1"/>
            <a:endParaRPr lang="en-US" dirty="0" smtClean="0"/>
          </a:p>
          <a:p>
            <a:r>
              <a:rPr lang="en-US" b="1" dirty="0" smtClean="0"/>
              <a:t>Managing print journals </a:t>
            </a:r>
            <a:r>
              <a:rPr lang="en-US" dirty="0" smtClean="0"/>
              <a:t>with 110 academic libraries</a:t>
            </a:r>
          </a:p>
          <a:p>
            <a:r>
              <a:rPr lang="en-US" i="1" dirty="0" smtClean="0"/>
              <a:t>Impact</a:t>
            </a:r>
          </a:p>
          <a:p>
            <a:pPr lvl="1"/>
            <a:r>
              <a:rPr lang="en-US" i="1" dirty="0" smtClean="0"/>
              <a:t>7K journal families (254K volumes) archived</a:t>
            </a:r>
          </a:p>
          <a:p>
            <a:pPr lvl="1"/>
            <a:r>
              <a:rPr lang="en-US" i="1" dirty="0" smtClean="0"/>
              <a:t>Retention commitments in PAPR</a:t>
            </a:r>
          </a:p>
          <a:p>
            <a:pPr lvl="1"/>
            <a:endParaRPr lang="en-US" dirty="0" smtClean="0"/>
          </a:p>
          <a:p>
            <a:pPr lvl="1"/>
            <a:endParaRPr lang="en-US" i="1" dirty="0" smtClean="0"/>
          </a:p>
          <a:p>
            <a:pPr lvl="1"/>
            <a:endParaRPr lang="en-US" dirty="0"/>
          </a:p>
        </p:txBody>
      </p:sp>
      <p:pic>
        <p:nvPicPr>
          <p:cNvPr id="6146" name="Picture 2" descr="C:\Documents and Settings\lfarley\My Documents\My Pictures\Logos and icons\CDL logos\west_logo.gif"/>
          <p:cNvPicPr>
            <a:picLocks noGrp="1" noChangeAspect="1" noChangeArrowheads="1"/>
          </p:cNvPicPr>
          <p:nvPr>
            <p:ph sz="half" idx="2"/>
          </p:nvPr>
        </p:nvPicPr>
        <p:blipFill>
          <a:blip r:embed="rId3" cstate="print"/>
          <a:srcRect/>
          <a:stretch>
            <a:fillRect/>
          </a:stretch>
        </p:blipFill>
        <p:spPr bwMode="auto">
          <a:xfrm>
            <a:off x="5791200" y="4495800"/>
            <a:ext cx="2857500" cy="914400"/>
          </a:xfrm>
          <a:prstGeom prst="rect">
            <a:avLst/>
          </a:prstGeom>
          <a:noFill/>
          <a:effectLst>
            <a:outerShdw blurRad="50800" dist="38100" dir="5400000" algn="t" rotWithShape="0">
              <a:prstClr val="black">
                <a:alpha val="40000"/>
              </a:prstClr>
            </a:outerShdw>
          </a:effectLst>
        </p:spPr>
      </p:pic>
      <p:pic>
        <p:nvPicPr>
          <p:cNvPr id="6147" name="Picture 3" descr="C:\Documents and Settings\lfarley\My Documents\My Pictures\Logos and icons\HathiTrust.gif"/>
          <p:cNvPicPr>
            <a:picLocks noChangeAspect="1" noChangeArrowheads="1"/>
          </p:cNvPicPr>
          <p:nvPr/>
        </p:nvPicPr>
        <p:blipFill>
          <a:blip r:embed="rId4" cstate="print"/>
          <a:srcRect/>
          <a:stretch>
            <a:fillRect/>
          </a:stretch>
        </p:blipFill>
        <p:spPr bwMode="auto">
          <a:xfrm>
            <a:off x="6096000" y="2286000"/>
            <a:ext cx="2321465" cy="752475"/>
          </a:xfrm>
          <a:prstGeom prst="rect">
            <a:avLst/>
          </a:prstGeom>
          <a:noFill/>
          <a:effectLst>
            <a:outerShdw blurRad="50800" dist="38100" dir="5400000" algn="t" rotWithShape="0">
              <a:prstClr val="black">
                <a:alpha val="40000"/>
              </a:prstClr>
            </a:outerShdw>
          </a:effectLst>
        </p:spPr>
      </p:pic>
      <p:pic>
        <p:nvPicPr>
          <p:cNvPr id="8194" name="Picture 2" descr="Print Archives Preservation Registry"/>
          <p:cNvPicPr>
            <a:picLocks noChangeAspect="1" noChangeArrowheads="1"/>
          </p:cNvPicPr>
          <p:nvPr/>
        </p:nvPicPr>
        <p:blipFill>
          <a:blip r:embed="rId5" cstate="print"/>
          <a:srcRect/>
          <a:stretch>
            <a:fillRect/>
          </a:stretch>
        </p:blipFill>
        <p:spPr bwMode="auto">
          <a:xfrm>
            <a:off x="5867400" y="5638800"/>
            <a:ext cx="2552700" cy="381001"/>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defRPr/>
            </a:pPr>
            <a:r>
              <a:rPr lang="en-US" sz="2800" dirty="0" smtClean="0">
                <a:solidFill>
                  <a:schemeClr val="tx2">
                    <a:lumMod val="75000"/>
                  </a:schemeClr>
                </a:solidFill>
              </a:rPr>
              <a:t>2. Enable a holistic approach to managing the information lifecycle at the appropriate </a:t>
            </a:r>
            <a:r>
              <a:rPr lang="en-US" sz="2800" u="sng" dirty="0" smtClean="0">
                <a:solidFill>
                  <a:schemeClr val="tx2">
                    <a:lumMod val="75000"/>
                  </a:schemeClr>
                </a:solidFill>
              </a:rPr>
              <a:t>scale</a:t>
            </a:r>
            <a:r>
              <a:rPr lang="en-US" sz="2800" dirty="0" smtClean="0">
                <a:solidFill>
                  <a:schemeClr val="tx2">
                    <a:lumMod val="75000"/>
                  </a:schemeClr>
                </a:solidFill>
              </a:rPr>
              <a:t>…</a:t>
            </a:r>
          </a:p>
        </p:txBody>
      </p:sp>
      <p:sp>
        <p:nvSpPr>
          <p:cNvPr id="3" name="Content Placeholder 2"/>
          <p:cNvSpPr>
            <a:spLocks noGrp="1"/>
          </p:cNvSpPr>
          <p:nvPr>
            <p:ph sz="half" idx="1"/>
          </p:nvPr>
        </p:nvSpPr>
        <p:spPr>
          <a:xfrm>
            <a:off x="457200" y="1447800"/>
            <a:ext cx="4724400" cy="4602163"/>
          </a:xfrm>
        </p:spPr>
        <p:txBody>
          <a:bodyPr>
            <a:normAutofit lnSpcReduction="10000"/>
          </a:bodyPr>
          <a:lstStyle/>
          <a:p>
            <a:pPr>
              <a:buNone/>
            </a:pPr>
            <a:r>
              <a:rPr lang="en-US" u="sng" dirty="0" smtClean="0"/>
              <a:t>UC Libraries Digital Collection – </a:t>
            </a:r>
            <a:r>
              <a:rPr lang="en-US" i="1" u="sng" dirty="0" smtClean="0"/>
              <a:t>Liftoff!</a:t>
            </a:r>
          </a:p>
          <a:p>
            <a:r>
              <a:rPr lang="en-US" sz="2400" dirty="0" smtClean="0"/>
              <a:t>Shared system for managing and providing access to unique digital content from UC campus libraries </a:t>
            </a:r>
          </a:p>
          <a:p>
            <a:r>
              <a:rPr lang="en-US" i="1" dirty="0" smtClean="0"/>
              <a:t>Impact:</a:t>
            </a:r>
          </a:p>
          <a:p>
            <a:pPr lvl="1"/>
            <a:r>
              <a:rPr lang="en-US" i="1" dirty="0" smtClean="0"/>
              <a:t>Digital Asset Management system for 5 campuses</a:t>
            </a:r>
          </a:p>
          <a:p>
            <a:pPr lvl="1"/>
            <a:r>
              <a:rPr lang="en-US" i="1" dirty="0" smtClean="0"/>
              <a:t>Access to digital content for all 10 campuses</a:t>
            </a:r>
          </a:p>
          <a:p>
            <a:pPr lvl="1"/>
            <a:r>
              <a:rPr lang="en-US" i="1" dirty="0" smtClean="0"/>
              <a:t>2 year project</a:t>
            </a:r>
          </a:p>
          <a:p>
            <a:pPr lvl="1"/>
            <a:endParaRPr lang="en-US" dirty="0" smtClean="0"/>
          </a:p>
          <a:p>
            <a:pPr lvl="1"/>
            <a:endParaRPr lang="en-US" dirty="0" smtClean="0"/>
          </a:p>
          <a:p>
            <a:pPr lvl="1"/>
            <a:endParaRPr lang="en-US" i="1" dirty="0" smtClean="0"/>
          </a:p>
          <a:p>
            <a:pPr lvl="1"/>
            <a:endParaRPr lang="en-US" dirty="0"/>
          </a:p>
        </p:txBody>
      </p:sp>
      <p:pic>
        <p:nvPicPr>
          <p:cNvPr id="6148" name="Picture 4" descr="C:\Documents and Settings\lfarley\My Documents\My Pictures\Logos and icons\CDL logos\jumping_photos.jpg"/>
          <p:cNvPicPr>
            <a:picLocks noGrp="1" noChangeAspect="1" noChangeArrowheads="1"/>
          </p:cNvPicPr>
          <p:nvPr>
            <p:ph sz="half" idx="2"/>
          </p:nvPr>
        </p:nvPicPr>
        <p:blipFill>
          <a:blip r:embed="rId3" cstate="print"/>
          <a:srcRect/>
          <a:stretch>
            <a:fillRect/>
          </a:stretch>
        </p:blipFill>
        <p:spPr bwMode="auto">
          <a:xfrm>
            <a:off x="5105400" y="1905000"/>
            <a:ext cx="4038600" cy="2692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defRPr/>
            </a:pPr>
            <a:r>
              <a:rPr lang="en-US" sz="2800" dirty="0" smtClean="0">
                <a:solidFill>
                  <a:schemeClr val="tx2">
                    <a:lumMod val="75000"/>
                  </a:schemeClr>
                </a:solidFill>
              </a:rPr>
              <a:t>3. Adopt a strategic financial plan </a:t>
            </a:r>
            <a:br>
              <a:rPr lang="en-US" sz="2800" dirty="0" smtClean="0">
                <a:solidFill>
                  <a:schemeClr val="tx2">
                    <a:lumMod val="75000"/>
                  </a:schemeClr>
                </a:solidFill>
              </a:rPr>
            </a:br>
            <a:r>
              <a:rPr lang="en-US" sz="2800" dirty="0" smtClean="0">
                <a:solidFill>
                  <a:schemeClr val="tx2">
                    <a:lumMod val="75000"/>
                  </a:schemeClr>
                </a:solidFill>
              </a:rPr>
              <a:t>focused on efficiency and </a:t>
            </a:r>
            <a:r>
              <a:rPr lang="en-US" sz="2800" u="sng" dirty="0" smtClean="0">
                <a:solidFill>
                  <a:schemeClr val="tx2">
                    <a:lumMod val="75000"/>
                  </a:schemeClr>
                </a:solidFill>
              </a:rPr>
              <a:t>value</a:t>
            </a:r>
            <a:r>
              <a:rPr lang="en-US" sz="2800" dirty="0" smtClean="0">
                <a:solidFill>
                  <a:schemeClr val="tx2">
                    <a:lumMod val="75000"/>
                  </a:schemeClr>
                </a:solidFill>
              </a:rPr>
              <a:t>.</a:t>
            </a:r>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a:buNone/>
            </a:pPr>
            <a:r>
              <a:rPr lang="en-US" u="sng" dirty="0" smtClean="0"/>
              <a:t>Licensed Content</a:t>
            </a:r>
          </a:p>
          <a:p>
            <a:r>
              <a:rPr lang="en-US" dirty="0" smtClean="0"/>
              <a:t>6 contracts:  ACS, Springer, Wiley, Thomson/ISI, CRC </a:t>
            </a:r>
            <a:r>
              <a:rPr lang="en-US" dirty="0" err="1" smtClean="0"/>
              <a:t>netBASE</a:t>
            </a:r>
            <a:r>
              <a:rPr lang="en-US" dirty="0" smtClean="0"/>
              <a:t>, Taylor &amp; Francis</a:t>
            </a:r>
          </a:p>
          <a:p>
            <a:r>
              <a:rPr lang="en-US" i="1" dirty="0" smtClean="0"/>
              <a:t>Impact:</a:t>
            </a:r>
          </a:p>
          <a:p>
            <a:pPr lvl="1"/>
            <a:r>
              <a:rPr lang="en-US" i="1" dirty="0" smtClean="0"/>
              <a:t>Multiyear agreements with cost containment</a:t>
            </a:r>
          </a:p>
          <a:p>
            <a:pPr lvl="1"/>
            <a:r>
              <a:rPr lang="en-US" i="1" dirty="0" smtClean="0"/>
              <a:t>Value based approach</a:t>
            </a:r>
          </a:p>
          <a:p>
            <a:pPr lvl="1"/>
            <a:r>
              <a:rPr lang="en-US" i="1" dirty="0" smtClean="0"/>
              <a:t>T&amp;F journal package cancelled</a:t>
            </a:r>
          </a:p>
          <a:p>
            <a:pPr lvl="2"/>
            <a:r>
              <a:rPr lang="en-US" dirty="0" smtClean="0"/>
              <a:t>71% of titles provide lower value compared to titles in the same discipline from other publishers </a:t>
            </a:r>
          </a:p>
          <a:p>
            <a:pPr lvl="2"/>
            <a:r>
              <a:rPr lang="en-US" dirty="0" smtClean="0"/>
              <a:t>Measured by article usage, UC citation rates, and independent quality indicators such as journal impact factor, as well as cost.</a:t>
            </a:r>
          </a:p>
          <a:p>
            <a:pPr lvl="2"/>
            <a:r>
              <a:rPr lang="en-US" dirty="0" smtClean="0"/>
              <a:t>Campuses will re-purchase essential titles, keeping total spend below previous agreement.</a:t>
            </a:r>
          </a:p>
          <a:p>
            <a:pPr lvl="1"/>
            <a:endParaRPr lang="en-US" dirty="0" smtClean="0"/>
          </a:p>
          <a:p>
            <a:pPr lvl="1"/>
            <a:endParaRPr lang="en-US" dirty="0" smtClean="0"/>
          </a:p>
          <a:p>
            <a:pPr lvl="1"/>
            <a:endParaRPr lang="en-US" i="1"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defRPr/>
            </a:pPr>
            <a:r>
              <a:rPr lang="en-US" sz="2800" dirty="0" smtClean="0">
                <a:solidFill>
                  <a:schemeClr val="tx2">
                    <a:lumMod val="75000"/>
                  </a:schemeClr>
                </a:solidFill>
              </a:rPr>
              <a:t>3. Adopt a strategic financial plan </a:t>
            </a:r>
            <a:br>
              <a:rPr lang="en-US" sz="2800" dirty="0" smtClean="0">
                <a:solidFill>
                  <a:schemeClr val="tx2">
                    <a:lumMod val="75000"/>
                  </a:schemeClr>
                </a:solidFill>
              </a:rPr>
            </a:br>
            <a:r>
              <a:rPr lang="en-US" sz="2800" dirty="0" smtClean="0">
                <a:solidFill>
                  <a:schemeClr val="tx2">
                    <a:lumMod val="75000"/>
                  </a:schemeClr>
                </a:solidFill>
              </a:rPr>
              <a:t>focused on </a:t>
            </a:r>
            <a:r>
              <a:rPr lang="en-US" sz="2800" u="sng" dirty="0" smtClean="0">
                <a:solidFill>
                  <a:schemeClr val="tx2">
                    <a:lumMod val="75000"/>
                  </a:schemeClr>
                </a:solidFill>
              </a:rPr>
              <a:t>efficiency</a:t>
            </a:r>
            <a:r>
              <a:rPr lang="en-US" sz="2800" dirty="0" smtClean="0">
                <a:solidFill>
                  <a:schemeClr val="tx2">
                    <a:lumMod val="75000"/>
                  </a:schemeClr>
                </a:solidFill>
              </a:rPr>
              <a:t> and value.</a:t>
            </a:r>
          </a:p>
        </p:txBody>
      </p:sp>
      <p:sp>
        <p:nvSpPr>
          <p:cNvPr id="3" name="Content Placeholder 2"/>
          <p:cNvSpPr>
            <a:spLocks noGrp="1"/>
          </p:cNvSpPr>
          <p:nvPr>
            <p:ph idx="1"/>
          </p:nvPr>
        </p:nvSpPr>
        <p:spPr/>
        <p:txBody>
          <a:bodyPr>
            <a:normAutofit/>
          </a:bodyPr>
          <a:lstStyle/>
          <a:p>
            <a:pPr>
              <a:buNone/>
            </a:pPr>
            <a:r>
              <a:rPr lang="en-US" u="sng" dirty="0" smtClean="0"/>
              <a:t>Infrastructure Virtualization</a:t>
            </a:r>
          </a:p>
          <a:p>
            <a:r>
              <a:rPr lang="en-US" dirty="0" smtClean="0"/>
              <a:t>Phase 1:  Moved 30 of 50 applications to virtual server environment</a:t>
            </a:r>
          </a:p>
          <a:p>
            <a:r>
              <a:rPr lang="en-US" i="1" dirty="0" smtClean="0"/>
              <a:t>Impact:</a:t>
            </a:r>
          </a:p>
          <a:p>
            <a:pPr lvl="1"/>
            <a:r>
              <a:rPr lang="en-US" i="1" dirty="0" smtClean="0"/>
              <a:t>Retired old systems</a:t>
            </a:r>
          </a:p>
          <a:p>
            <a:pPr lvl="1"/>
            <a:r>
              <a:rPr lang="en-US" i="1" dirty="0" smtClean="0"/>
              <a:t>More flexibility at lower cost</a:t>
            </a:r>
          </a:p>
          <a:p>
            <a:endParaRPr lang="en-US" i="1" dirty="0" smtClean="0"/>
          </a:p>
          <a:p>
            <a:pPr lvl="1"/>
            <a:endParaRPr lang="en-US" dirty="0" smtClean="0"/>
          </a:p>
          <a:p>
            <a:pPr lvl="1"/>
            <a:endParaRPr lang="en-US" dirty="0" smtClean="0"/>
          </a:p>
          <a:p>
            <a:pPr lvl="1"/>
            <a:endParaRPr lang="en-US" i="1"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defRPr/>
            </a:pPr>
            <a:r>
              <a:rPr lang="en-US" sz="2800" dirty="0" smtClean="0">
                <a:solidFill>
                  <a:schemeClr val="tx2">
                    <a:lumMod val="75000"/>
                  </a:schemeClr>
                </a:solidFill>
              </a:rPr>
              <a:t>3. Adopt a strategic financial plan </a:t>
            </a:r>
            <a:br>
              <a:rPr lang="en-US" sz="2800" dirty="0" smtClean="0">
                <a:solidFill>
                  <a:schemeClr val="tx2">
                    <a:lumMod val="75000"/>
                  </a:schemeClr>
                </a:solidFill>
              </a:rPr>
            </a:br>
            <a:r>
              <a:rPr lang="en-US" sz="2800" dirty="0" smtClean="0">
                <a:solidFill>
                  <a:schemeClr val="tx2">
                    <a:lumMod val="75000"/>
                  </a:schemeClr>
                </a:solidFill>
              </a:rPr>
              <a:t>focused on efficiency and </a:t>
            </a:r>
            <a:r>
              <a:rPr lang="en-US" sz="2800" u="sng" dirty="0" smtClean="0">
                <a:solidFill>
                  <a:schemeClr val="tx2">
                    <a:lumMod val="75000"/>
                  </a:schemeClr>
                </a:solidFill>
              </a:rPr>
              <a:t>value</a:t>
            </a:r>
            <a:r>
              <a:rPr lang="en-US" sz="2800" dirty="0" smtClean="0">
                <a:solidFill>
                  <a:schemeClr val="tx2">
                    <a:lumMod val="75000"/>
                  </a:schemeClr>
                </a:solidFill>
              </a:rPr>
              <a:t>.</a:t>
            </a:r>
          </a:p>
        </p:txBody>
      </p:sp>
      <p:sp>
        <p:nvSpPr>
          <p:cNvPr id="3" name="Content Placeholder 2"/>
          <p:cNvSpPr>
            <a:spLocks noGrp="1"/>
          </p:cNvSpPr>
          <p:nvPr>
            <p:ph sz="half" idx="1"/>
          </p:nvPr>
        </p:nvSpPr>
        <p:spPr>
          <a:xfrm>
            <a:off x="457200" y="1600200"/>
            <a:ext cx="3429000" cy="4648200"/>
          </a:xfrm>
        </p:spPr>
        <p:txBody>
          <a:bodyPr>
            <a:normAutofit/>
          </a:bodyPr>
          <a:lstStyle/>
          <a:p>
            <a:pPr>
              <a:buNone/>
            </a:pPr>
            <a:r>
              <a:rPr lang="en-US" sz="2400" u="sng" dirty="0" smtClean="0"/>
              <a:t>Paid Up Model for </a:t>
            </a:r>
          </a:p>
          <a:p>
            <a:pPr>
              <a:buNone/>
            </a:pPr>
            <a:r>
              <a:rPr lang="en-US" sz="2400" u="sng" dirty="0" smtClean="0"/>
              <a:t>Digital Storage</a:t>
            </a:r>
          </a:p>
          <a:p>
            <a:r>
              <a:rPr lang="en-US" sz="2000" dirty="0" smtClean="0"/>
              <a:t>Cloud storage rates at SDSC</a:t>
            </a:r>
          </a:p>
          <a:p>
            <a:r>
              <a:rPr lang="en-US" sz="2000" dirty="0" smtClean="0"/>
              <a:t>Pay as you go or paid up for 10 years</a:t>
            </a:r>
          </a:p>
          <a:p>
            <a:r>
              <a:rPr lang="en-US" i="1" dirty="0" smtClean="0"/>
              <a:t>Impact:</a:t>
            </a:r>
          </a:p>
          <a:p>
            <a:pPr lvl="1"/>
            <a:r>
              <a:rPr lang="en-US" i="1" dirty="0" smtClean="0"/>
              <a:t>More predictable costs</a:t>
            </a:r>
          </a:p>
          <a:p>
            <a:pPr lvl="1"/>
            <a:r>
              <a:rPr lang="en-US" i="1" dirty="0" smtClean="0"/>
              <a:t>Ability  for clients to use one-time funding</a:t>
            </a:r>
          </a:p>
          <a:p>
            <a:endParaRPr lang="en-US" i="1" dirty="0" smtClean="0"/>
          </a:p>
          <a:p>
            <a:pPr lvl="1"/>
            <a:endParaRPr lang="en-US" dirty="0" smtClean="0"/>
          </a:p>
          <a:p>
            <a:pPr lvl="1"/>
            <a:endParaRPr lang="en-US" dirty="0" smtClean="0"/>
          </a:p>
          <a:p>
            <a:pPr lvl="1"/>
            <a:endParaRPr lang="en-US" i="1" dirty="0" smtClean="0"/>
          </a:p>
          <a:p>
            <a:pPr lvl="1"/>
            <a:endParaRPr lang="en-US" dirty="0"/>
          </a:p>
        </p:txBody>
      </p:sp>
      <p:pic>
        <p:nvPicPr>
          <p:cNvPr id="39938" name="Picture 2"/>
          <p:cNvPicPr>
            <a:picLocks noGrp="1" noChangeAspect="1" noChangeArrowheads="1"/>
          </p:cNvPicPr>
          <p:nvPr>
            <p:ph sz="half" idx="2"/>
          </p:nvPr>
        </p:nvPicPr>
        <p:blipFill>
          <a:blip r:embed="rId3" cstate="print"/>
          <a:srcRect l="18576" t="22866" r="21427" b="3958"/>
          <a:stretch>
            <a:fillRect/>
          </a:stretch>
        </p:blipFill>
        <p:spPr bwMode="auto">
          <a:xfrm>
            <a:off x="3810000" y="1828800"/>
            <a:ext cx="5334000" cy="365760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a:t>
            </a:r>
            <a:r>
              <a:rPr lang="en-US" dirty="0" err="1" smtClean="0"/>
              <a:t>StrategicThemes</a:t>
            </a:r>
            <a:endParaRPr lang="en-US" dirty="0"/>
          </a:p>
        </p:txBody>
      </p:sp>
      <p:graphicFrame>
        <p:nvGraphicFramePr>
          <p:cNvPr id="4" name="Content Placeholder 3"/>
          <p:cNvGraphicFramePr>
            <a:graphicFrameLocks noGrp="1"/>
          </p:cNvGraphicFramePr>
          <p:nvPr>
            <p:ph idx="4294967295"/>
          </p:nvPr>
        </p:nvGraphicFramePr>
        <p:xfrm>
          <a:off x="381000" y="2286000"/>
          <a:ext cx="8458200" cy="1905000"/>
        </p:xfrm>
        <a:graphic>
          <a:graphicData uri="http://schemas.openxmlformats.org/drawingml/2006/table">
            <a:tbl>
              <a:tblPr firstRow="1" bandRow="1">
                <a:tableStyleId>{5C22544A-7EE6-4342-B048-85BDC9FD1C3A}</a:tableStyleId>
              </a:tblPr>
              <a:tblGrid>
                <a:gridCol w="2114550"/>
                <a:gridCol w="2114550"/>
                <a:gridCol w="2114550"/>
                <a:gridCol w="2114550"/>
              </a:tblGrid>
              <a:tr h="737419">
                <a:tc>
                  <a:txBody>
                    <a:bodyPr/>
                    <a:lstStyle/>
                    <a:p>
                      <a:r>
                        <a:rPr lang="en-US" dirty="0" smtClean="0"/>
                        <a:t>EXPLORE</a:t>
                      </a:r>
                      <a:endParaRPr lang="en-US" dirty="0"/>
                    </a:p>
                  </a:txBody>
                  <a:tcPr/>
                </a:tc>
                <a:tc>
                  <a:txBody>
                    <a:bodyPr/>
                    <a:lstStyle/>
                    <a:p>
                      <a:r>
                        <a:rPr lang="en-US" dirty="0" smtClean="0"/>
                        <a:t>ADVOCATE</a:t>
                      </a:r>
                      <a:endParaRPr lang="en-US" dirty="0"/>
                    </a:p>
                  </a:txBody>
                  <a:tcPr/>
                </a:tc>
                <a:tc>
                  <a:txBody>
                    <a:bodyPr/>
                    <a:lstStyle/>
                    <a:p>
                      <a:r>
                        <a:rPr lang="en-US" dirty="0" smtClean="0"/>
                        <a:t>BUILD</a:t>
                      </a:r>
                      <a:endParaRPr lang="en-US" dirty="0"/>
                    </a:p>
                  </a:txBody>
                  <a:tcPr/>
                </a:tc>
                <a:tc>
                  <a:txBody>
                    <a:bodyPr/>
                    <a:lstStyle/>
                    <a:p>
                      <a:r>
                        <a:rPr lang="en-US" dirty="0" smtClean="0"/>
                        <a:t>CONNECT</a:t>
                      </a:r>
                      <a:endParaRPr lang="en-US" dirty="0"/>
                    </a:p>
                  </a:txBody>
                  <a:tcPr/>
                </a:tc>
              </a:tr>
              <a:tr h="1167581">
                <a:tc>
                  <a:txBody>
                    <a:bodyPr/>
                    <a:lstStyle/>
                    <a:p>
                      <a:r>
                        <a:rPr lang="en-US" sz="1600" i="1" dirty="0" smtClean="0"/>
                        <a:t>assessment &amp; pilot projects</a:t>
                      </a:r>
                      <a:endParaRPr lang="en-US" sz="1600" i="1" dirty="0"/>
                    </a:p>
                  </a:txBody>
                  <a:tcPr/>
                </a:tc>
                <a:tc>
                  <a:txBody>
                    <a:bodyPr/>
                    <a:lstStyle/>
                    <a:p>
                      <a:r>
                        <a:rPr lang="en-US" sz="1600" i="1" dirty="0" smtClean="0"/>
                        <a:t>best practices &amp; relationships</a:t>
                      </a:r>
                      <a:endParaRPr lang="en-US" sz="1600" i="1" dirty="0"/>
                    </a:p>
                  </a:txBody>
                  <a:tcPr/>
                </a:tc>
                <a:tc>
                  <a:txBody>
                    <a:bodyPr/>
                    <a:lstStyle/>
                    <a:p>
                      <a:r>
                        <a:rPr lang="en-US" sz="1600" i="1" dirty="0" smtClean="0"/>
                        <a:t>efficiency &amp; creative solutions</a:t>
                      </a:r>
                      <a:endParaRPr lang="en-US" sz="1600" i="1" dirty="0"/>
                    </a:p>
                  </a:txBody>
                  <a:tcPr/>
                </a:tc>
                <a:tc>
                  <a:txBody>
                    <a:bodyPr/>
                    <a:lstStyle/>
                    <a:p>
                      <a:r>
                        <a:rPr lang="en-US" sz="1400" i="1" dirty="0" smtClean="0"/>
                        <a:t>consortia &amp; partnerships</a:t>
                      </a:r>
                      <a:endParaRPr lang="en-US" sz="1400" i="1"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Emphasis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Open Access</a:t>
            </a:r>
          </a:p>
          <a:p>
            <a:r>
              <a:rPr lang="en-US" dirty="0" smtClean="0">
                <a:solidFill>
                  <a:schemeClr val="accent1">
                    <a:lumMod val="75000"/>
                  </a:schemeClr>
                </a:solidFill>
              </a:rPr>
              <a:t>Data management</a:t>
            </a:r>
          </a:p>
          <a:p>
            <a:endParaRPr lang="en-US" dirty="0" smtClean="0"/>
          </a:p>
          <a:p>
            <a:r>
              <a:rPr lang="en-US" dirty="0" smtClean="0"/>
              <a:t>Evaluation of value based journal assessment and impact of licensing</a:t>
            </a:r>
          </a:p>
          <a:p>
            <a:r>
              <a:rPr lang="en-US" dirty="0" smtClean="0">
                <a:solidFill>
                  <a:schemeClr val="accent1">
                    <a:lumMod val="75000"/>
                  </a:schemeClr>
                </a:solidFill>
              </a:rPr>
              <a:t>Shared Print management</a:t>
            </a:r>
          </a:p>
          <a:p>
            <a:r>
              <a:rPr lang="en-US" dirty="0" smtClean="0"/>
              <a:t>Digitization</a:t>
            </a:r>
            <a:endParaRPr lang="en-US" dirty="0"/>
          </a:p>
        </p:txBody>
      </p:sp>
      <p:pic>
        <p:nvPicPr>
          <p:cNvPr id="5" name="Picture 2" descr="http://overlypositive.com/wp-content/uploads/2011/01/scrambled-toast-crystal-ball.jpg"/>
          <p:cNvPicPr>
            <a:picLocks noGrp="1" noChangeAspect="1" noChangeArrowheads="1"/>
          </p:cNvPicPr>
          <p:nvPr>
            <p:ph sz="half" idx="2"/>
          </p:nvPr>
        </p:nvPicPr>
        <p:blipFill>
          <a:blip r:embed="rId2" cstate="print"/>
          <a:srcRect/>
          <a:stretch>
            <a:fillRect/>
          </a:stretch>
        </p:blipFill>
        <p:spPr bwMode="auto">
          <a:xfrm>
            <a:off x="4648200" y="1676400"/>
            <a:ext cx="3798178" cy="36162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Agenda</a:t>
            </a:r>
            <a:endParaRPr lang="en-US" dirty="0"/>
          </a:p>
        </p:txBody>
      </p:sp>
      <p:sp>
        <p:nvSpPr>
          <p:cNvPr id="5" name="Content Placeholder 4"/>
          <p:cNvSpPr>
            <a:spLocks noGrp="1"/>
          </p:cNvSpPr>
          <p:nvPr>
            <p:ph sz="half" idx="1"/>
          </p:nvPr>
        </p:nvSpPr>
        <p:spPr/>
        <p:txBody>
          <a:bodyPr/>
          <a:lstStyle/>
          <a:p>
            <a:r>
              <a:rPr lang="en-US" dirty="0" smtClean="0"/>
              <a:t>Focus on researchers’ scholarly output</a:t>
            </a:r>
          </a:p>
          <a:p>
            <a:r>
              <a:rPr lang="en-US" dirty="0" smtClean="0">
                <a:solidFill>
                  <a:schemeClr val="tx2">
                    <a:lumMod val="75000"/>
                  </a:schemeClr>
                </a:solidFill>
              </a:rPr>
              <a:t>Workflows</a:t>
            </a:r>
          </a:p>
          <a:p>
            <a:r>
              <a:rPr lang="en-US" dirty="0" smtClean="0"/>
              <a:t>Disciplinary differences</a:t>
            </a:r>
          </a:p>
          <a:p>
            <a:r>
              <a:rPr lang="en-US" dirty="0" smtClean="0">
                <a:solidFill>
                  <a:schemeClr val="tx2">
                    <a:lumMod val="75000"/>
                  </a:schemeClr>
                </a:solidFill>
              </a:rPr>
              <a:t>Identity</a:t>
            </a:r>
          </a:p>
          <a:p>
            <a:r>
              <a:rPr lang="en-US" dirty="0" smtClean="0"/>
              <a:t>Validation, metrics, credit</a:t>
            </a:r>
          </a:p>
        </p:txBody>
      </p:sp>
      <p:grpSp>
        <p:nvGrpSpPr>
          <p:cNvPr id="7" name="Content Placeholder 6"/>
          <p:cNvGrpSpPr>
            <a:grpSpLocks noGrp="1"/>
          </p:cNvGrpSpPr>
          <p:nvPr>
            <p:ph sz="half" idx="2"/>
          </p:nvPr>
        </p:nvGrpSpPr>
        <p:grpSpPr>
          <a:xfrm>
            <a:off x="4648200" y="1600200"/>
            <a:ext cx="4038600" cy="4525963"/>
            <a:chOff x="2438400" y="1676400"/>
            <a:chExt cx="4191000" cy="4191003"/>
          </a:xfrm>
        </p:grpSpPr>
        <p:pic>
          <p:nvPicPr>
            <p:cNvPr id="8" name="Picture 7" descr="Lifecycle"/>
            <p:cNvPicPr/>
            <p:nvPr/>
          </p:nvPicPr>
          <p:blipFill>
            <a:blip r:embed="rId2" cstate="print"/>
            <a:srcRect/>
            <a:stretch>
              <a:fillRect/>
            </a:stretch>
          </p:blipFill>
          <p:spPr bwMode="auto">
            <a:xfrm>
              <a:off x="2438400" y="1676400"/>
              <a:ext cx="4191000" cy="4191003"/>
            </a:xfrm>
            <a:prstGeom prst="rect">
              <a:avLst/>
            </a:prstGeom>
            <a:noFill/>
          </p:spPr>
        </p:pic>
        <p:pic>
          <p:nvPicPr>
            <p:cNvPr id="9" name="Content Placeholder 6" descr="Fiat Lux UCM.jpg"/>
            <p:cNvPicPr>
              <a:picLocks noChangeAspect="1"/>
            </p:cNvPicPr>
            <p:nvPr/>
          </p:nvPicPr>
          <p:blipFill>
            <a:blip r:embed="rId3" cstate="print"/>
            <a:stretch>
              <a:fillRect/>
            </a:stretch>
          </p:blipFill>
          <p:spPr>
            <a:xfrm>
              <a:off x="3810001" y="3429001"/>
              <a:ext cx="1371599" cy="1371599"/>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 Status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Expenditure 2012-2013</a:t>
            </a:r>
            <a:endParaRPr lang="en-US" dirty="0"/>
          </a:p>
        </p:txBody>
      </p:sp>
      <p:pic>
        <p:nvPicPr>
          <p:cNvPr id="1026" name="Picture 2"/>
          <p:cNvPicPr>
            <a:picLocks noChangeAspect="1" noChangeArrowheads="1"/>
          </p:cNvPicPr>
          <p:nvPr/>
        </p:nvPicPr>
        <p:blipFill>
          <a:blip r:embed="rId3" cstate="print"/>
          <a:srcRect l="12884" t="19792" r="44949" b="27083"/>
          <a:stretch>
            <a:fillRect/>
          </a:stretch>
        </p:blipFill>
        <p:spPr bwMode="auto">
          <a:xfrm>
            <a:off x="914400" y="1371600"/>
            <a:ext cx="7005917"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Outline</a:t>
            </a:r>
            <a:endParaRPr lang="en-US" sz="3600"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Background</a:t>
            </a:r>
          </a:p>
          <a:p>
            <a:endParaRPr lang="en-US" dirty="0" smtClean="0"/>
          </a:p>
          <a:p>
            <a:r>
              <a:rPr lang="en-US" dirty="0" smtClean="0">
                <a:solidFill>
                  <a:schemeClr val="tx2">
                    <a:lumMod val="75000"/>
                  </a:schemeClr>
                </a:solidFill>
              </a:rPr>
              <a:t>2012-2013 Goals – Highlights</a:t>
            </a:r>
          </a:p>
          <a:p>
            <a:endParaRPr lang="en-US" dirty="0" smtClean="0">
              <a:solidFill>
                <a:schemeClr val="tx2">
                  <a:lumMod val="75000"/>
                </a:schemeClr>
              </a:solidFill>
            </a:endParaRPr>
          </a:p>
          <a:p>
            <a:r>
              <a:rPr lang="en-US" dirty="0" smtClean="0"/>
              <a:t>2013-2014 Strategic Themes</a:t>
            </a:r>
          </a:p>
          <a:p>
            <a:endParaRPr lang="en-US" dirty="0" smtClean="0"/>
          </a:p>
          <a:p>
            <a:r>
              <a:rPr lang="en-US" dirty="0" smtClean="0">
                <a:solidFill>
                  <a:schemeClr val="tx2">
                    <a:lumMod val="75000"/>
                  </a:schemeClr>
                </a:solidFill>
              </a:rPr>
              <a:t>Budget Review</a:t>
            </a:r>
          </a:p>
          <a:p>
            <a:endParaRPr lang="en-US" dirty="0" smtClean="0">
              <a:solidFill>
                <a:schemeClr val="tx2">
                  <a:lumMod val="75000"/>
                </a:schemeClr>
              </a:solidFill>
            </a:endParaRPr>
          </a:p>
          <a:p>
            <a:r>
              <a:rPr lang="en-US" dirty="0" smtClean="0"/>
              <a:t>Challenges</a:t>
            </a:r>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lumMod val="75000"/>
                  </a:schemeClr>
                </a:solidFill>
              </a:rPr>
              <a:t>Budget 2012-2014 – Augmentation</a:t>
            </a:r>
            <a:endParaRPr lang="en-US" sz="3600" dirty="0">
              <a:solidFill>
                <a:schemeClr val="tx2">
                  <a:lumMod val="75000"/>
                </a:schemeClr>
              </a:solidFill>
            </a:endParaRPr>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dirty="0" smtClean="0">
                <a:solidFill>
                  <a:schemeClr val="tx2">
                    <a:lumMod val="75000"/>
                  </a:schemeClr>
                </a:solidFill>
              </a:rPr>
              <a:t>1/3 ($.8M) in FY 2012-2013 </a:t>
            </a:r>
          </a:p>
          <a:p>
            <a:pPr lvl="1"/>
            <a:r>
              <a:rPr lang="en-US" dirty="0" smtClean="0"/>
              <a:t>Collections:  </a:t>
            </a:r>
          </a:p>
          <a:p>
            <a:pPr lvl="2"/>
            <a:r>
              <a:rPr lang="en-US" dirty="0" smtClean="0"/>
              <a:t>eBook licensing</a:t>
            </a:r>
          </a:p>
          <a:p>
            <a:pPr lvl="2"/>
            <a:r>
              <a:rPr lang="en-US" dirty="0" smtClean="0"/>
              <a:t>Leverage in 4 major </a:t>
            </a:r>
            <a:r>
              <a:rPr lang="en-US" dirty="0" err="1" smtClean="0"/>
              <a:t>ejournal</a:t>
            </a:r>
            <a:r>
              <a:rPr lang="en-US" dirty="0" smtClean="0"/>
              <a:t> negotiations</a:t>
            </a:r>
          </a:p>
          <a:p>
            <a:pPr lvl="1"/>
            <a:r>
              <a:rPr lang="en-US" dirty="0" smtClean="0"/>
              <a:t>$125K one time: applied to UC Libraries Digital Collection</a:t>
            </a:r>
          </a:p>
          <a:p>
            <a:pPr lvl="1"/>
            <a:r>
              <a:rPr lang="en-US" dirty="0" smtClean="0"/>
              <a:t>Rights/IP specialist hired</a:t>
            </a:r>
          </a:p>
          <a:p>
            <a:pPr lvl="2">
              <a:buNone/>
            </a:pPr>
            <a:endParaRPr lang="en-US" dirty="0" smtClean="0"/>
          </a:p>
          <a:p>
            <a:r>
              <a:rPr lang="en-US" dirty="0" smtClean="0">
                <a:solidFill>
                  <a:schemeClr val="tx2">
                    <a:lumMod val="75000"/>
                  </a:schemeClr>
                </a:solidFill>
              </a:rPr>
              <a:t>2/3 ($1.6M) in FY 2013-2014</a:t>
            </a:r>
          </a:p>
          <a:p>
            <a:pPr lvl="1"/>
            <a:r>
              <a:rPr lang="en-US" dirty="0" smtClean="0"/>
              <a:t>Collections</a:t>
            </a:r>
          </a:p>
          <a:p>
            <a:pPr lvl="2"/>
            <a:r>
              <a:rPr lang="en-US" dirty="0" smtClean="0"/>
              <a:t>Leverage in major </a:t>
            </a:r>
            <a:r>
              <a:rPr lang="en-US" dirty="0" err="1" smtClean="0"/>
              <a:t>ejournal</a:t>
            </a:r>
            <a:r>
              <a:rPr lang="en-US" dirty="0" smtClean="0"/>
              <a:t> negotiations (Elsevier)</a:t>
            </a:r>
          </a:p>
          <a:p>
            <a:pPr lvl="2"/>
            <a:r>
              <a:rPr lang="en-US" dirty="0" smtClean="0"/>
              <a:t>Collections analyst in recruitment</a:t>
            </a:r>
          </a:p>
          <a:p>
            <a:r>
              <a:rPr lang="en-US" dirty="0" smtClean="0">
                <a:solidFill>
                  <a:schemeClr val="tx2">
                    <a:lumMod val="75000"/>
                  </a:schemeClr>
                </a:solidFill>
              </a:rPr>
              <a:t>Additional augmentation $115K</a:t>
            </a:r>
          </a:p>
          <a:p>
            <a:pPr lvl="1"/>
            <a:r>
              <a:rPr lang="en-US" dirty="0" smtClean="0"/>
              <a:t>Open Access Policy – harvesting tool pilot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Projection 2013-2014</a:t>
            </a:r>
            <a:endParaRPr lang="en-US" dirty="0"/>
          </a:p>
        </p:txBody>
      </p:sp>
      <p:pic>
        <p:nvPicPr>
          <p:cNvPr id="2" name="Picture 2"/>
          <p:cNvPicPr>
            <a:picLocks noChangeAspect="1" noChangeArrowheads="1"/>
          </p:cNvPicPr>
          <p:nvPr/>
        </p:nvPicPr>
        <p:blipFill>
          <a:blip r:embed="rId3" cstate="print"/>
          <a:srcRect l="13810" t="22488" r="29047" b="4762"/>
          <a:stretch>
            <a:fillRect/>
          </a:stretch>
        </p:blipFill>
        <p:spPr bwMode="auto">
          <a:xfrm>
            <a:off x="1524000" y="1371600"/>
            <a:ext cx="6172200" cy="491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Budget 2014-2015 Status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5%, 10%, 15% Cut Scenarios</a:t>
            </a:r>
          </a:p>
          <a:p>
            <a:endParaRPr lang="en-US" dirty="0" smtClean="0"/>
          </a:p>
          <a:p>
            <a:r>
              <a:rPr lang="en-US" dirty="0" smtClean="0">
                <a:solidFill>
                  <a:schemeClr val="tx2">
                    <a:lumMod val="75000"/>
                  </a:schemeClr>
                </a:solidFill>
              </a:rPr>
              <a:t>Augmentation requests</a:t>
            </a:r>
          </a:p>
          <a:p>
            <a:endParaRPr lang="en-US" dirty="0" smtClean="0">
              <a:solidFill>
                <a:schemeClr val="tx2">
                  <a:lumMod val="75000"/>
                </a:schemeClr>
              </a:solidFill>
            </a:endParaRPr>
          </a:p>
          <a:p>
            <a:r>
              <a:rPr lang="en-US" dirty="0" smtClean="0"/>
              <a:t>Review by President Napolitano in Nov.</a:t>
            </a:r>
          </a:p>
          <a:p>
            <a:endParaRPr lang="en-US" dirty="0" smtClean="0"/>
          </a:p>
          <a:p>
            <a:r>
              <a:rPr lang="en-US" dirty="0" smtClean="0">
                <a:solidFill>
                  <a:schemeClr val="tx2">
                    <a:lumMod val="75000"/>
                  </a:schemeClr>
                </a:solidFill>
              </a:rPr>
              <a:t>New Efficiency Review at UCOP</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Budget 2014-2015 Status</a:t>
            </a:r>
            <a:endParaRPr lang="en-US" dirty="0">
              <a:solidFill>
                <a:schemeClr val="tx2">
                  <a:lumMod val="75000"/>
                </a:schemeClr>
              </a:solidFill>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smtClean="0">
                <a:solidFill>
                  <a:schemeClr val="tx2">
                    <a:lumMod val="75000"/>
                  </a:schemeClr>
                </a:solidFill>
              </a:rPr>
              <a:t>5% Scenario = Target $960K</a:t>
            </a:r>
          </a:p>
          <a:p>
            <a:pPr lvl="1"/>
            <a:r>
              <a:rPr lang="en-US" dirty="0" smtClean="0"/>
              <a:t>One time content fund reduced by $640K</a:t>
            </a:r>
          </a:p>
          <a:p>
            <a:pPr lvl="1"/>
            <a:r>
              <a:rPr lang="en-US" dirty="0" smtClean="0"/>
              <a:t>Exploratory initiatives, travel, training reduced by $320K</a:t>
            </a:r>
          </a:p>
          <a:p>
            <a:pPr lvl="1"/>
            <a:endParaRPr lang="en-US" dirty="0" smtClean="0"/>
          </a:p>
          <a:p>
            <a:r>
              <a:rPr lang="en-US" dirty="0" smtClean="0">
                <a:solidFill>
                  <a:schemeClr val="tx2">
                    <a:lumMod val="75000"/>
                  </a:schemeClr>
                </a:solidFill>
              </a:rPr>
              <a:t>Augmentation requests</a:t>
            </a:r>
          </a:p>
          <a:p>
            <a:pPr lvl="1"/>
            <a:r>
              <a:rPr lang="en-US" dirty="0" smtClean="0"/>
              <a:t>$280K for OA harvesting tool supported by Provost</a:t>
            </a:r>
          </a:p>
          <a:p>
            <a:pPr lvl="1"/>
            <a:r>
              <a:rPr lang="en-US" dirty="0" smtClean="0"/>
              <a:t>Requests for technology migration and shared print/collection management deferred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Key Challenge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 Large Scale Collaborations</a:t>
            </a:r>
            <a:endParaRPr lang="en-US" dirty="0"/>
          </a:p>
        </p:txBody>
      </p:sp>
      <p:sp>
        <p:nvSpPr>
          <p:cNvPr id="3" name="Content Placeholder 2"/>
          <p:cNvSpPr>
            <a:spLocks noGrp="1"/>
          </p:cNvSpPr>
          <p:nvPr>
            <p:ph sz="half" idx="1"/>
          </p:nvPr>
        </p:nvSpPr>
        <p:spPr/>
        <p:txBody>
          <a:bodyPr/>
          <a:lstStyle/>
          <a:p>
            <a:pPr>
              <a:buNone/>
            </a:pPr>
            <a:r>
              <a:rPr lang="en-US" dirty="0" smtClean="0">
                <a:solidFill>
                  <a:schemeClr val="tx2">
                    <a:lumMod val="75000"/>
                  </a:schemeClr>
                </a:solidFill>
              </a:rPr>
              <a:t>University of California</a:t>
            </a:r>
          </a:p>
          <a:p>
            <a:pPr>
              <a:buNone/>
            </a:pPr>
            <a:r>
              <a:rPr lang="en-US" dirty="0" smtClean="0">
                <a:solidFill>
                  <a:schemeClr val="tx2">
                    <a:lumMod val="75000"/>
                  </a:schemeClr>
                </a:solidFill>
              </a:rPr>
              <a:t>Libraries Mission: </a:t>
            </a:r>
            <a:r>
              <a:rPr lang="en-US" dirty="0" smtClean="0"/>
              <a:t>“Leading and actively participating in partnerships for national and global initiatives that inform and shape the future of libraries and scholarly communications.”</a:t>
            </a:r>
            <a:endParaRPr lang="en-US" dirty="0"/>
          </a:p>
        </p:txBody>
      </p:sp>
      <p:pic>
        <p:nvPicPr>
          <p:cNvPr id="5" name="Content Placeholder 4" descr="Blue Man Collaboration by Richard Yuan.JPG"/>
          <p:cNvPicPr>
            <a:picLocks noGrp="1" noChangeAspect="1"/>
          </p:cNvPicPr>
          <p:nvPr>
            <p:ph sz="half" idx="2"/>
          </p:nvPr>
        </p:nvPicPr>
        <p:blipFill>
          <a:blip r:embed="rId2" cstate="print"/>
          <a:stretch>
            <a:fillRect/>
          </a:stretch>
        </p:blipFill>
        <p:spPr>
          <a:xfrm>
            <a:off x="4648200" y="1676400"/>
            <a:ext cx="4368800" cy="3276600"/>
          </a:xfrm>
        </p:spPr>
      </p:pic>
      <p:sp>
        <p:nvSpPr>
          <p:cNvPr id="6" name="TextBox 5"/>
          <p:cNvSpPr txBox="1"/>
          <p:nvPr/>
        </p:nvSpPr>
        <p:spPr>
          <a:xfrm>
            <a:off x="4724400" y="5181600"/>
            <a:ext cx="4114800" cy="646331"/>
          </a:xfrm>
          <a:prstGeom prst="rect">
            <a:avLst/>
          </a:prstGeom>
          <a:noFill/>
        </p:spPr>
        <p:txBody>
          <a:bodyPr wrap="square" rtlCol="0">
            <a:spAutoFit/>
          </a:bodyPr>
          <a:lstStyle/>
          <a:p>
            <a:r>
              <a:rPr lang="en-US" dirty="0" err="1" smtClean="0"/>
              <a:t>Flickr</a:t>
            </a:r>
            <a:r>
              <a:rPr lang="en-US" dirty="0" smtClean="0"/>
              <a:t>:  Blue Man Group:  Collaboration by Richard Yuan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ROI on Collaboration?</a:t>
            </a:r>
            <a:endParaRPr lang="en-US"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US" dirty="0" smtClean="0">
                <a:solidFill>
                  <a:schemeClr val="tx2">
                    <a:lumMod val="75000"/>
                  </a:schemeClr>
                </a:solidFill>
              </a:rPr>
              <a:t>Create collective </a:t>
            </a:r>
            <a:r>
              <a:rPr lang="en-US" b="1" dirty="0" smtClean="0">
                <a:solidFill>
                  <a:schemeClr val="tx2">
                    <a:lumMod val="75000"/>
                  </a:schemeClr>
                </a:solidFill>
              </a:rPr>
              <a:t>impact</a:t>
            </a:r>
            <a:r>
              <a:rPr lang="en-US" dirty="0" smtClean="0">
                <a:solidFill>
                  <a:schemeClr val="tx2">
                    <a:lumMod val="75000"/>
                  </a:schemeClr>
                </a:solidFill>
              </a:rPr>
              <a:t> through partnerships and networks</a:t>
            </a:r>
          </a:p>
          <a:p>
            <a:pPr lvl="1"/>
            <a:r>
              <a:rPr lang="en-US" dirty="0" smtClean="0"/>
              <a:t>Share wealth (resources), expertise and power with peers</a:t>
            </a:r>
          </a:p>
          <a:p>
            <a:pPr lvl="1"/>
            <a:r>
              <a:rPr lang="en-US" dirty="0" smtClean="0"/>
              <a:t>Share leadership throughout networks</a:t>
            </a:r>
          </a:p>
          <a:p>
            <a:r>
              <a:rPr lang="en-US" dirty="0" smtClean="0">
                <a:solidFill>
                  <a:schemeClr val="tx2">
                    <a:lumMod val="75000"/>
                  </a:schemeClr>
                </a:solidFill>
              </a:rPr>
              <a:t>Engage in both direct service and </a:t>
            </a:r>
            <a:r>
              <a:rPr lang="en-US" b="1" dirty="0" smtClean="0">
                <a:solidFill>
                  <a:schemeClr val="tx2">
                    <a:lumMod val="75000"/>
                  </a:schemeClr>
                </a:solidFill>
              </a:rPr>
              <a:t>advocacy</a:t>
            </a:r>
          </a:p>
          <a:p>
            <a:pPr lvl="1"/>
            <a:r>
              <a:rPr lang="en-US" dirty="0" smtClean="0"/>
              <a:t>Meet immediate needs and help reform larger systems</a:t>
            </a:r>
          </a:p>
          <a:p>
            <a:r>
              <a:rPr lang="en-US" dirty="0" smtClean="0">
                <a:solidFill>
                  <a:schemeClr val="tx2">
                    <a:lumMod val="75000"/>
                  </a:schemeClr>
                </a:solidFill>
              </a:rPr>
              <a:t>Master the art of </a:t>
            </a:r>
            <a:r>
              <a:rPr lang="en-US" b="1" dirty="0" smtClean="0">
                <a:solidFill>
                  <a:schemeClr val="tx2">
                    <a:lumMod val="75000"/>
                  </a:schemeClr>
                </a:solidFill>
              </a:rPr>
              <a:t>adaptation</a:t>
            </a:r>
          </a:p>
          <a:p>
            <a:pPr lvl="1"/>
            <a:r>
              <a:rPr lang="en-US" dirty="0" smtClean="0"/>
              <a:t>Modify tactics, respond quickly, innovate constantly</a:t>
            </a:r>
          </a:p>
          <a:p>
            <a:pPr lvl="2">
              <a:buNone/>
            </a:pPr>
            <a:r>
              <a:rPr lang="en-US" sz="1200" dirty="0" smtClean="0"/>
              <a:t>OCLC: “Game Changers for Groups &amp; Consortia” from Foundation Strategy Group (Crutchfield, Kramer, </a:t>
            </a:r>
            <a:r>
              <a:rPr lang="en-US" sz="1200" dirty="0" err="1" smtClean="0"/>
              <a:t>Kania</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Collaboration Case Studies</a:t>
            </a:r>
            <a:endParaRPr lang="en-US" dirty="0"/>
          </a:p>
        </p:txBody>
      </p:sp>
      <p:graphicFrame>
        <p:nvGraphicFramePr>
          <p:cNvPr id="5" name="Content Placeholder 4"/>
          <p:cNvGraphicFramePr>
            <a:graphicFrameLocks noGrp="1"/>
          </p:cNvGraphicFramePr>
          <p:nvPr>
            <p:ph idx="1"/>
          </p:nvPr>
        </p:nvGraphicFramePr>
        <p:xfrm>
          <a:off x="457200" y="1219200"/>
          <a:ext cx="8382000" cy="5334002"/>
        </p:xfrm>
        <a:graphic>
          <a:graphicData uri="http://schemas.openxmlformats.org/drawingml/2006/table">
            <a:tbl>
              <a:tblPr firstRow="1" bandRow="1">
                <a:tableStyleId>{5C22544A-7EE6-4342-B048-85BDC9FD1C3A}</a:tableStyleId>
              </a:tblPr>
              <a:tblGrid>
                <a:gridCol w="2794000"/>
                <a:gridCol w="2794000"/>
                <a:gridCol w="2794000"/>
              </a:tblGrid>
              <a:tr h="383190">
                <a:tc>
                  <a:txBody>
                    <a:bodyPr/>
                    <a:lstStyle/>
                    <a:p>
                      <a:r>
                        <a:rPr lang="en-US" dirty="0" smtClean="0"/>
                        <a:t>Organization</a:t>
                      </a:r>
                      <a:endParaRPr lang="en-US" dirty="0"/>
                    </a:p>
                  </a:txBody>
                  <a:tcPr/>
                </a:tc>
                <a:tc>
                  <a:txBody>
                    <a:bodyPr/>
                    <a:lstStyle/>
                    <a:p>
                      <a:r>
                        <a:rPr lang="en-US" dirty="0" smtClean="0"/>
                        <a:t>Purpose/Scope</a:t>
                      </a:r>
                      <a:endParaRPr lang="en-US" dirty="0"/>
                    </a:p>
                  </a:txBody>
                  <a:tcPr/>
                </a:tc>
                <a:tc>
                  <a:txBody>
                    <a:bodyPr/>
                    <a:lstStyle/>
                    <a:p>
                      <a:r>
                        <a:rPr lang="en-US" dirty="0" smtClean="0"/>
                        <a:t>CDL</a:t>
                      </a:r>
                      <a:r>
                        <a:rPr lang="en-US" baseline="0" dirty="0" smtClean="0"/>
                        <a:t> Roles</a:t>
                      </a:r>
                      <a:endParaRPr lang="en-US" dirty="0"/>
                    </a:p>
                  </a:txBody>
                  <a:tcPr/>
                </a:tc>
              </a:tr>
              <a:tr h="82769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Over 80 research libraries managing 11M digitized volumes.</a:t>
                      </a:r>
                    </a:p>
                  </a:txBody>
                  <a:tcPr/>
                </a:tc>
                <a:tc>
                  <a:txBody>
                    <a:bodyPr/>
                    <a:lstStyle/>
                    <a:p>
                      <a:r>
                        <a:rPr lang="en-US" sz="1600" dirty="0" smtClean="0"/>
                        <a:t>Developed metadata management system, </a:t>
                      </a:r>
                      <a:r>
                        <a:rPr lang="en-US" sz="1600" dirty="0" err="1" smtClean="0"/>
                        <a:t>Zephir</a:t>
                      </a:r>
                      <a:r>
                        <a:rPr lang="en-US" sz="1600" dirty="0" smtClean="0"/>
                        <a:t>; governance.</a:t>
                      </a:r>
                      <a:endParaRPr lang="en-US" sz="1600" dirty="0"/>
                    </a:p>
                  </a:txBody>
                  <a:tcPr/>
                </a:tc>
              </a:tr>
              <a:tr h="82769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Distributed archive for print journal </a:t>
                      </a:r>
                      <a:r>
                        <a:rPr lang="en-US" sz="1600" dirty="0" err="1" smtClean="0"/>
                        <a:t>backfiles</a:t>
                      </a:r>
                      <a:r>
                        <a:rPr lang="en-US" sz="1600" dirty="0" smtClean="0"/>
                        <a:t> among 100 research libraries in the west.</a:t>
                      </a:r>
                    </a:p>
                  </a:txBody>
                  <a:tcPr/>
                </a:tc>
                <a:tc>
                  <a:txBody>
                    <a:bodyPr/>
                    <a:lstStyle/>
                    <a:p>
                      <a:r>
                        <a:rPr lang="en-US" sz="1600" dirty="0" smtClean="0"/>
                        <a:t>Developed the PAPR registry &amp; collection analysis service;</a:t>
                      </a:r>
                      <a:r>
                        <a:rPr lang="en-US" sz="1600" baseline="0" dirty="0" smtClean="0"/>
                        <a:t> </a:t>
                      </a:r>
                      <a:r>
                        <a:rPr lang="en-US" sz="1600" dirty="0" smtClean="0"/>
                        <a:t>administrative</a:t>
                      </a:r>
                      <a:r>
                        <a:rPr lang="en-US" sz="1600" baseline="0" dirty="0" smtClean="0"/>
                        <a:t> </a:t>
                      </a:r>
                      <a:r>
                        <a:rPr lang="en-US" sz="1600" dirty="0" smtClean="0"/>
                        <a:t>host.</a:t>
                      </a:r>
                      <a:endParaRPr lang="en-US" sz="1600" dirty="0"/>
                    </a:p>
                  </a:txBody>
                  <a:tcPr/>
                </a:tc>
              </a:tr>
              <a:tr h="827690">
                <a:tc>
                  <a:txBody>
                    <a:bodyPr/>
                    <a:lstStyle/>
                    <a:p>
                      <a:endParaRPr lang="en-US" dirty="0"/>
                    </a:p>
                  </a:txBody>
                  <a:tcPr/>
                </a:tc>
                <a:tc>
                  <a:txBody>
                    <a:bodyPr/>
                    <a:lstStyle/>
                    <a:p>
                      <a:r>
                        <a:rPr lang="en-US" sz="1600" dirty="0" smtClean="0"/>
                        <a:t>Used by over 800 libraries to help researchers create data management plans for funders.</a:t>
                      </a:r>
                      <a:endParaRPr lang="en-US" sz="1600" dirty="0"/>
                    </a:p>
                  </a:txBody>
                  <a:tcPr/>
                </a:tc>
                <a:tc>
                  <a:txBody>
                    <a:bodyPr/>
                    <a:lstStyle/>
                    <a:p>
                      <a:r>
                        <a:rPr lang="en-US" sz="1600" dirty="0" smtClean="0"/>
                        <a:t>Host the tool and co-develop with </a:t>
                      </a:r>
                      <a:r>
                        <a:rPr lang="en-US" sz="1600" dirty="0" err="1" smtClean="0"/>
                        <a:t>UVa</a:t>
                      </a:r>
                      <a:r>
                        <a:rPr lang="en-US" sz="1600" dirty="0" smtClean="0"/>
                        <a:t>,</a:t>
                      </a:r>
                      <a:r>
                        <a:rPr lang="en-US" sz="1600" baseline="0" dirty="0" smtClean="0"/>
                        <a:t> UIUC, UCSD, UCLA; governance.</a:t>
                      </a:r>
                      <a:endParaRPr lang="en-US" sz="1600" dirty="0"/>
                    </a:p>
                  </a:txBody>
                  <a:tcPr/>
                </a:tc>
              </a:tr>
              <a:tr h="1118914">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17 member organizations worldwide to support data citation and sharing.</a:t>
                      </a:r>
                    </a:p>
                    <a:p>
                      <a:endParaRPr lang="en-US" dirty="0"/>
                    </a:p>
                  </a:txBody>
                  <a:tcPr/>
                </a:tc>
                <a:tc>
                  <a:txBody>
                    <a:bodyPr/>
                    <a:lstStyle/>
                    <a:p>
                      <a:r>
                        <a:rPr lang="en-US" sz="1600" dirty="0" smtClean="0"/>
                        <a:t>Founding member and largest</a:t>
                      </a:r>
                      <a:r>
                        <a:rPr lang="en-US" sz="1600" baseline="0" dirty="0" smtClean="0"/>
                        <a:t> in US; governance.</a:t>
                      </a:r>
                      <a:endParaRPr lang="en-US" sz="1600" dirty="0"/>
                    </a:p>
                  </a:txBody>
                  <a:tcPr/>
                </a:tc>
              </a:tr>
              <a:tr h="1348828">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Provides most widely used open source software for journal publishing</a:t>
                      </a:r>
                    </a:p>
                    <a:p>
                      <a:endParaRPr lang="en-US" dirty="0"/>
                    </a:p>
                  </a:txBody>
                  <a:tcPr/>
                </a:tc>
                <a:tc>
                  <a:txBody>
                    <a:bodyPr/>
                    <a:lstStyle/>
                    <a:p>
                      <a:r>
                        <a:rPr lang="en-US" sz="1600" dirty="0" smtClean="0"/>
                        <a:t>One of five development partners; governance</a:t>
                      </a:r>
                      <a:endParaRPr lang="en-US" sz="1600" dirty="0"/>
                    </a:p>
                  </a:txBody>
                  <a:tcPr/>
                </a:tc>
              </a:tr>
            </a:tbl>
          </a:graphicData>
        </a:graphic>
      </p:graphicFrame>
      <p:pic>
        <p:nvPicPr>
          <p:cNvPr id="6" name="Picture 4" descr="C:\Documents and Settings\lfarley\My Documents\My Pictures\Logos and icons\HathiTrust.gif"/>
          <p:cNvPicPr>
            <a:picLocks noChangeAspect="1" noChangeArrowheads="1"/>
          </p:cNvPicPr>
          <p:nvPr/>
        </p:nvPicPr>
        <p:blipFill>
          <a:blip r:embed="rId3" cstate="print"/>
          <a:srcRect/>
          <a:stretch>
            <a:fillRect/>
          </a:stretch>
        </p:blipFill>
        <p:spPr bwMode="auto">
          <a:xfrm>
            <a:off x="533400" y="1676400"/>
            <a:ext cx="1990725" cy="645269"/>
          </a:xfrm>
          <a:prstGeom prst="rect">
            <a:avLst/>
          </a:prstGeom>
          <a:noFill/>
        </p:spPr>
      </p:pic>
      <p:pic>
        <p:nvPicPr>
          <p:cNvPr id="7" name="Picture 4" descr="C:\Documents and Settings\lfarley\My Documents\My Pictures\Logos and icons\WEST_Logo.png"/>
          <p:cNvPicPr>
            <a:picLocks noChangeAspect="1" noChangeArrowheads="1"/>
          </p:cNvPicPr>
          <p:nvPr/>
        </p:nvPicPr>
        <p:blipFill>
          <a:blip r:embed="rId4" cstate="print"/>
          <a:srcRect/>
          <a:stretch>
            <a:fillRect/>
          </a:stretch>
        </p:blipFill>
        <p:spPr bwMode="auto">
          <a:xfrm>
            <a:off x="533400" y="2438400"/>
            <a:ext cx="2286000" cy="780039"/>
          </a:xfrm>
          <a:prstGeom prst="rect">
            <a:avLst/>
          </a:prstGeom>
          <a:noFill/>
        </p:spPr>
      </p:pic>
      <p:pic>
        <p:nvPicPr>
          <p:cNvPr id="11" name="Picture 2" descr="C:\Documents and Settings\lfarley\My Documents\My Pictures\Logos and icons\index.jpg"/>
          <p:cNvPicPr>
            <a:picLocks noChangeAspect="1" noChangeArrowheads="1"/>
          </p:cNvPicPr>
          <p:nvPr/>
        </p:nvPicPr>
        <p:blipFill>
          <a:blip r:embed="rId5" cstate="print"/>
          <a:srcRect/>
          <a:stretch>
            <a:fillRect/>
          </a:stretch>
        </p:blipFill>
        <p:spPr bwMode="auto">
          <a:xfrm>
            <a:off x="533400" y="4114800"/>
            <a:ext cx="895350" cy="1066800"/>
          </a:xfrm>
          <a:prstGeom prst="rect">
            <a:avLst/>
          </a:prstGeom>
          <a:noFill/>
        </p:spPr>
      </p:pic>
      <p:pic>
        <p:nvPicPr>
          <p:cNvPr id="12" name="Picture 2" descr="http://pkp.sfu.ca/sites/default/files/barroness_logo.gif"/>
          <p:cNvPicPr>
            <a:picLocks noChangeAspect="1" noChangeArrowheads="1"/>
          </p:cNvPicPr>
          <p:nvPr/>
        </p:nvPicPr>
        <p:blipFill>
          <a:blip r:embed="rId6" cstate="print"/>
          <a:srcRect/>
          <a:stretch>
            <a:fillRect/>
          </a:stretch>
        </p:blipFill>
        <p:spPr bwMode="auto">
          <a:xfrm>
            <a:off x="533400" y="5638800"/>
            <a:ext cx="2667000" cy="502769"/>
          </a:xfrm>
          <a:prstGeom prst="rect">
            <a:avLst/>
          </a:prstGeom>
          <a:noFill/>
        </p:spPr>
      </p:pic>
      <p:pic>
        <p:nvPicPr>
          <p:cNvPr id="15" name="Picture 2" descr="C:\Documents and Settings\lfarley\My Documents\My Pictures\Logos and icons\CDL logos\DMPToolTagline.jpg"/>
          <p:cNvPicPr>
            <a:picLocks noChangeAspect="1" noChangeArrowheads="1"/>
          </p:cNvPicPr>
          <p:nvPr/>
        </p:nvPicPr>
        <p:blipFill>
          <a:blip r:embed="rId7" cstate="print"/>
          <a:srcRect/>
          <a:stretch>
            <a:fillRect/>
          </a:stretch>
        </p:blipFill>
        <p:spPr bwMode="auto">
          <a:xfrm>
            <a:off x="381000" y="3429000"/>
            <a:ext cx="2722032" cy="533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Challenges</a:t>
            </a:r>
            <a:endParaRPr lang="en-US" dirty="0"/>
          </a:p>
        </p:txBody>
      </p:sp>
      <p:sp>
        <p:nvSpPr>
          <p:cNvPr id="3" name="Content Placeholder 2"/>
          <p:cNvSpPr>
            <a:spLocks noGrp="1"/>
          </p:cNvSpPr>
          <p:nvPr>
            <p:ph sz="half" idx="1"/>
          </p:nvPr>
        </p:nvSpPr>
        <p:spPr>
          <a:xfrm>
            <a:off x="457200" y="1600200"/>
            <a:ext cx="3505200" cy="4800600"/>
          </a:xfrm>
        </p:spPr>
        <p:txBody>
          <a:bodyPr>
            <a:normAutofit fontScale="92500" lnSpcReduction="20000"/>
          </a:bodyPr>
          <a:lstStyle/>
          <a:p>
            <a:r>
              <a:rPr lang="en-US" dirty="0" smtClean="0"/>
              <a:t>Priorities</a:t>
            </a:r>
          </a:p>
          <a:p>
            <a:pPr lvl="1"/>
            <a:r>
              <a:rPr lang="en-US" dirty="0" smtClean="0"/>
              <a:t>Stay aligned</a:t>
            </a:r>
          </a:p>
          <a:p>
            <a:r>
              <a:rPr lang="en-US" dirty="0" smtClean="0">
                <a:solidFill>
                  <a:schemeClr val="tx2">
                    <a:lumMod val="75000"/>
                  </a:schemeClr>
                </a:solidFill>
              </a:rPr>
              <a:t>Dependencies</a:t>
            </a:r>
          </a:p>
          <a:p>
            <a:pPr lvl="1"/>
            <a:r>
              <a:rPr lang="en-US" dirty="0" smtClean="0">
                <a:solidFill>
                  <a:schemeClr val="tx2">
                    <a:lumMod val="75000"/>
                  </a:schemeClr>
                </a:solidFill>
              </a:rPr>
              <a:t>Deep collaboration</a:t>
            </a:r>
          </a:p>
          <a:p>
            <a:r>
              <a:rPr lang="en-US" dirty="0" smtClean="0"/>
              <a:t>Leadership role</a:t>
            </a:r>
          </a:p>
          <a:p>
            <a:pPr lvl="1"/>
            <a:r>
              <a:rPr lang="en-US" dirty="0" smtClean="0"/>
              <a:t>Vs. participation</a:t>
            </a:r>
          </a:p>
          <a:p>
            <a:r>
              <a:rPr lang="en-US" dirty="0" smtClean="0">
                <a:solidFill>
                  <a:schemeClr val="tx2">
                    <a:lumMod val="75000"/>
                  </a:schemeClr>
                </a:solidFill>
              </a:rPr>
              <a:t>Governance</a:t>
            </a:r>
          </a:p>
          <a:p>
            <a:pPr lvl="1"/>
            <a:r>
              <a:rPr lang="en-US" dirty="0" smtClean="0">
                <a:solidFill>
                  <a:schemeClr val="tx2">
                    <a:lumMod val="75000"/>
                  </a:schemeClr>
                </a:solidFill>
              </a:rPr>
              <a:t>Active role</a:t>
            </a:r>
          </a:p>
          <a:p>
            <a:r>
              <a:rPr lang="en-US" dirty="0" smtClean="0"/>
              <a:t>Funding</a:t>
            </a:r>
          </a:p>
          <a:p>
            <a:pPr lvl="1"/>
            <a:r>
              <a:rPr lang="en-US" dirty="0" smtClean="0"/>
              <a:t>In kind vs. supported</a:t>
            </a:r>
          </a:p>
          <a:p>
            <a:r>
              <a:rPr lang="en-US" dirty="0" smtClean="0">
                <a:solidFill>
                  <a:schemeClr val="tx2">
                    <a:lumMod val="75000"/>
                  </a:schemeClr>
                </a:solidFill>
              </a:rPr>
              <a:t>Culture</a:t>
            </a:r>
          </a:p>
          <a:p>
            <a:pPr lvl="1"/>
            <a:r>
              <a:rPr lang="en-US" dirty="0" smtClean="0">
                <a:solidFill>
                  <a:schemeClr val="tx2">
                    <a:lumMod val="75000"/>
                  </a:schemeClr>
                </a:solidFill>
              </a:rPr>
              <a:t>Diverse</a:t>
            </a:r>
            <a:endParaRPr lang="en-US" dirty="0">
              <a:solidFill>
                <a:schemeClr val="tx2">
                  <a:lumMod val="75000"/>
                </a:schemeClr>
              </a:solidFill>
            </a:endParaRPr>
          </a:p>
        </p:txBody>
      </p:sp>
      <p:pic>
        <p:nvPicPr>
          <p:cNvPr id="5" name="Content Placeholder 4" descr="San Diego History Center.jpg"/>
          <p:cNvPicPr>
            <a:picLocks noGrp="1" noChangeAspect="1"/>
          </p:cNvPicPr>
          <p:nvPr>
            <p:ph sz="half" idx="2"/>
          </p:nvPr>
        </p:nvPicPr>
        <p:blipFill>
          <a:blip r:embed="rId3" cstate="print"/>
          <a:stretch>
            <a:fillRect/>
          </a:stretch>
        </p:blipFill>
        <p:spPr>
          <a:xfrm>
            <a:off x="3886200" y="1600200"/>
            <a:ext cx="4848026" cy="3878421"/>
          </a:xfrm>
        </p:spPr>
      </p:pic>
      <p:sp>
        <p:nvSpPr>
          <p:cNvPr id="6" name="TextBox 5"/>
          <p:cNvSpPr txBox="1"/>
          <p:nvPr/>
        </p:nvSpPr>
        <p:spPr>
          <a:xfrm>
            <a:off x="3962400" y="5638800"/>
            <a:ext cx="4572000" cy="461665"/>
          </a:xfrm>
          <a:prstGeom prst="rect">
            <a:avLst/>
          </a:prstGeom>
          <a:noFill/>
        </p:spPr>
        <p:txBody>
          <a:bodyPr wrap="square" rtlCol="0">
            <a:spAutoFit/>
          </a:bodyPr>
          <a:lstStyle/>
          <a:p>
            <a:r>
              <a:rPr lang="en-US" sz="1200" dirty="0" smtClean="0">
                <a:hlinkClick r:id="rId4"/>
              </a:rPr>
              <a:t>http://content.cdlib.org/ark:/13030/kt2290173g/?query=group&amp;brand=calisphere</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i="1" dirty="0" smtClean="0"/>
              <a:t>On the Horizon</a:t>
            </a:r>
            <a:endParaRPr lang="en-US" i="1" dirty="0"/>
          </a:p>
        </p:txBody>
      </p:sp>
      <p:graphicFrame>
        <p:nvGraphicFramePr>
          <p:cNvPr id="5" name="Content Placeholder 4"/>
          <p:cNvGraphicFramePr>
            <a:graphicFrameLocks noGrp="1"/>
          </p:cNvGraphicFramePr>
          <p:nvPr>
            <p:ph idx="1"/>
          </p:nvPr>
        </p:nvGraphicFramePr>
        <p:xfrm>
          <a:off x="457200" y="1295400"/>
          <a:ext cx="8305800" cy="5320274"/>
        </p:xfrm>
        <a:graphic>
          <a:graphicData uri="http://schemas.openxmlformats.org/drawingml/2006/table">
            <a:tbl>
              <a:tblPr firstRow="1" bandRow="1">
                <a:tableStyleId>{5C22544A-7EE6-4342-B048-85BDC9FD1C3A}</a:tableStyleId>
              </a:tblPr>
              <a:tblGrid>
                <a:gridCol w="2768600"/>
                <a:gridCol w="2870200"/>
                <a:gridCol w="2667000"/>
              </a:tblGrid>
              <a:tr h="443702">
                <a:tc>
                  <a:txBody>
                    <a:bodyPr/>
                    <a:lstStyle/>
                    <a:p>
                      <a:r>
                        <a:rPr lang="en-US" dirty="0" smtClean="0"/>
                        <a:t>Organization</a:t>
                      </a:r>
                      <a:endParaRPr lang="en-US" dirty="0"/>
                    </a:p>
                  </a:txBody>
                  <a:tcPr/>
                </a:tc>
                <a:tc>
                  <a:txBody>
                    <a:bodyPr/>
                    <a:lstStyle/>
                    <a:p>
                      <a:r>
                        <a:rPr lang="en-US" dirty="0" smtClean="0"/>
                        <a:t>Purpose/Scope</a:t>
                      </a:r>
                      <a:endParaRPr lang="en-US" dirty="0"/>
                    </a:p>
                  </a:txBody>
                  <a:tcPr/>
                </a:tc>
                <a:tc>
                  <a:txBody>
                    <a:bodyPr/>
                    <a:lstStyle/>
                    <a:p>
                      <a:r>
                        <a:rPr lang="en-US" dirty="0" smtClean="0"/>
                        <a:t>CDL</a:t>
                      </a:r>
                      <a:r>
                        <a:rPr lang="en-US" baseline="0" dirty="0" smtClean="0"/>
                        <a:t> Roles?</a:t>
                      </a:r>
                      <a:endParaRPr lang="en-US" dirty="0"/>
                    </a:p>
                  </a:txBody>
                  <a:tcPr/>
                </a:tc>
              </a:tr>
              <a:tr h="114449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Brings together the riches of America’s libraries, archives, and museums, and makes them freely available to the world.</a:t>
                      </a:r>
                    </a:p>
                  </a:txBody>
                  <a:tcPr/>
                </a:tc>
                <a:tc>
                  <a:txBody>
                    <a:bodyPr/>
                    <a:lstStyle/>
                    <a:p>
                      <a:r>
                        <a:rPr lang="en-US" sz="1600" dirty="0" smtClean="0"/>
                        <a:t>Content or Service Hub for UC collections; partner with other organizations</a:t>
                      </a:r>
                      <a:r>
                        <a:rPr lang="en-US" sz="1600" baseline="0" dirty="0" smtClean="0"/>
                        <a:t> in CA?</a:t>
                      </a:r>
                      <a:endParaRPr lang="en-US" sz="1600" dirty="0"/>
                    </a:p>
                  </a:txBody>
                  <a:tcPr/>
                </a:tc>
              </a:tr>
              <a:tr h="95839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Preserve the scholarly</a:t>
                      </a:r>
                      <a:r>
                        <a:rPr lang="en-US" sz="1600" baseline="0" dirty="0" smtClean="0"/>
                        <a:t> record through federated replication system of dark archives.</a:t>
                      </a:r>
                      <a:endParaRPr lang="en-US" sz="1600" dirty="0" smtClean="0"/>
                    </a:p>
                  </a:txBody>
                  <a:tcPr/>
                </a:tc>
                <a:tc>
                  <a:txBody>
                    <a:bodyPr/>
                    <a:lstStyle/>
                    <a:p>
                      <a:r>
                        <a:rPr lang="en-US" sz="1600" dirty="0" smtClean="0"/>
                        <a:t>“First node” via Merritt; membership for UC libraries?</a:t>
                      </a:r>
                      <a:endParaRPr lang="en-US" sz="1600" dirty="0"/>
                    </a:p>
                  </a:txBody>
                  <a:tcPr/>
                </a:tc>
              </a:tr>
              <a:tr h="958396">
                <a:tc>
                  <a:txBody>
                    <a:bodyPr/>
                    <a:lstStyle/>
                    <a:p>
                      <a:r>
                        <a:rPr lang="en-US" b="1" dirty="0" smtClean="0"/>
                        <a:t>National Archival Authorities Cooperative –NAAC </a:t>
                      </a:r>
                      <a:r>
                        <a:rPr lang="en-US" b="0" dirty="0" smtClean="0"/>
                        <a:t>(sponsored by NARA with </a:t>
                      </a:r>
                      <a:r>
                        <a:rPr lang="en-US" b="0" dirty="0" err="1" smtClean="0"/>
                        <a:t>UVa</a:t>
                      </a:r>
                      <a:r>
                        <a:rPr lang="en-US" b="0" dirty="0" smtClean="0"/>
                        <a:t>)</a:t>
                      </a:r>
                      <a:endParaRPr lang="en-US" b="0" dirty="0"/>
                    </a:p>
                  </a:txBody>
                  <a:tcPr/>
                </a:tc>
                <a:tc>
                  <a:txBody>
                    <a:bodyPr/>
                    <a:lstStyle/>
                    <a:p>
                      <a:r>
                        <a:rPr lang="en-US" sz="1600" dirty="0" smtClean="0"/>
                        <a:t>Aggregate data about people, families, and organizations that is hidden in archival descriptions</a:t>
                      </a:r>
                      <a:r>
                        <a:rPr lang="en-US" sz="1600" baseline="0" dirty="0" smtClean="0"/>
                        <a:t> </a:t>
                      </a:r>
                      <a:r>
                        <a:rPr lang="en-US" sz="1600" dirty="0" smtClean="0"/>
                        <a:t>to</a:t>
                      </a:r>
                      <a:r>
                        <a:rPr lang="en-US" sz="1600" baseline="0" dirty="0" smtClean="0"/>
                        <a:t> reveal new connections for scholars.</a:t>
                      </a:r>
                      <a:endParaRPr lang="en-US" sz="1600" dirty="0"/>
                    </a:p>
                  </a:txBody>
                  <a:tcPr/>
                </a:tc>
                <a:tc>
                  <a:txBody>
                    <a:bodyPr/>
                    <a:lstStyle/>
                    <a:p>
                      <a:r>
                        <a:rPr lang="en-US" sz="1600" dirty="0" smtClean="0"/>
                        <a:t>Technology</a:t>
                      </a:r>
                      <a:r>
                        <a:rPr lang="en-US" sz="1600" baseline="0" dirty="0" smtClean="0"/>
                        <a:t> partner; governance?</a:t>
                      </a:r>
                      <a:endParaRPr lang="en-US" sz="1600" dirty="0"/>
                    </a:p>
                  </a:txBody>
                  <a:tcPr/>
                </a:tc>
              </a:tr>
              <a:tr h="1295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SHared</a:t>
                      </a:r>
                      <a:r>
                        <a:rPr lang="en-US" b="1" dirty="0" smtClean="0"/>
                        <a:t> Access Research Ecosystem --SHARE </a:t>
                      </a:r>
                      <a:r>
                        <a:rPr lang="en-US" b="0" dirty="0" smtClean="0"/>
                        <a:t>(sponsored by ARL, AAU, APLU)</a:t>
                      </a:r>
                    </a:p>
                    <a:p>
                      <a:endParaRPr lang="en-US" dirty="0"/>
                    </a:p>
                  </a:txBody>
                  <a:tcPr/>
                </a:tc>
                <a:tc>
                  <a:txBody>
                    <a:bodyPr/>
                    <a:lstStyle/>
                    <a:p>
                      <a:r>
                        <a:rPr lang="en-US" sz="1600" dirty="0" smtClean="0"/>
                        <a:t>Federated </a:t>
                      </a:r>
                      <a:r>
                        <a:rPr lang="en-US" sz="1600" baseline="0" dirty="0" smtClean="0"/>
                        <a:t>repositories for open access; response to OSTP directive</a:t>
                      </a:r>
                      <a:endParaRPr lang="en-US" sz="1600" dirty="0"/>
                    </a:p>
                  </a:txBody>
                  <a:tcPr/>
                </a:tc>
                <a:tc>
                  <a:txBody>
                    <a:bodyPr/>
                    <a:lstStyle/>
                    <a:p>
                      <a:r>
                        <a:rPr lang="en-US" sz="1600" dirty="0" smtClean="0"/>
                        <a:t>Pilot project; regional node?</a:t>
                      </a:r>
                      <a:endParaRPr lang="en-US" sz="1600" dirty="0"/>
                    </a:p>
                  </a:txBody>
                  <a:tcPr/>
                </a:tc>
              </a:tr>
            </a:tbl>
          </a:graphicData>
        </a:graphic>
      </p:graphicFrame>
      <p:pic>
        <p:nvPicPr>
          <p:cNvPr id="15" name="Picture 2" descr="C:\Documents and Settings\lfarley\My Documents\My Pictures\Logos and icons\DPLA.png"/>
          <p:cNvPicPr>
            <a:picLocks noChangeAspect="1" noChangeArrowheads="1"/>
          </p:cNvPicPr>
          <p:nvPr/>
        </p:nvPicPr>
        <p:blipFill>
          <a:blip r:embed="rId2" cstate="print"/>
          <a:srcRect/>
          <a:stretch>
            <a:fillRect/>
          </a:stretch>
        </p:blipFill>
        <p:spPr bwMode="auto">
          <a:xfrm>
            <a:off x="457200" y="1828800"/>
            <a:ext cx="2743200" cy="331076"/>
          </a:xfrm>
          <a:prstGeom prst="rect">
            <a:avLst/>
          </a:prstGeom>
          <a:noFill/>
        </p:spPr>
      </p:pic>
      <p:pic>
        <p:nvPicPr>
          <p:cNvPr id="17" name="Picture 3" descr="C:\Documents and Settings\lfarley\My Documents\My Pictures\Logos and icons\dpn_logo.png"/>
          <p:cNvPicPr>
            <a:picLocks noChangeAspect="1" noChangeArrowheads="1"/>
          </p:cNvPicPr>
          <p:nvPr/>
        </p:nvPicPr>
        <p:blipFill>
          <a:blip r:embed="rId3" cstate="print"/>
          <a:srcRect/>
          <a:stretch>
            <a:fillRect/>
          </a:stretch>
        </p:blipFill>
        <p:spPr bwMode="auto">
          <a:xfrm>
            <a:off x="533400" y="2895600"/>
            <a:ext cx="2438400" cy="9326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Research Life Cycle Comes Full Circle</a:t>
            </a:r>
            <a:endParaRPr lang="en-US" dirty="0"/>
          </a:p>
        </p:txBody>
      </p:sp>
      <p:sp>
        <p:nvSpPr>
          <p:cNvPr id="3" name="Content Placeholder 2"/>
          <p:cNvSpPr>
            <a:spLocks noGrp="1"/>
          </p:cNvSpPr>
          <p:nvPr>
            <p:ph sz="half" idx="1"/>
          </p:nvPr>
        </p:nvSpPr>
        <p:spPr/>
        <p:txBody>
          <a:bodyPr/>
          <a:lstStyle/>
          <a:p>
            <a:r>
              <a:rPr lang="en-US" dirty="0" smtClean="0"/>
              <a:t>20 services (some behind the scenes)</a:t>
            </a:r>
          </a:p>
          <a:p>
            <a:endParaRPr lang="en-US" dirty="0" smtClean="0"/>
          </a:p>
          <a:p>
            <a:r>
              <a:rPr lang="en-US" dirty="0" smtClean="0"/>
              <a:t>7 services have won 10 awards</a:t>
            </a:r>
          </a:p>
          <a:p>
            <a:endParaRPr lang="en-US" dirty="0" smtClean="0"/>
          </a:p>
          <a:p>
            <a:endParaRPr lang="en-US" dirty="0" smtClean="0"/>
          </a:p>
          <a:p>
            <a:endParaRPr lang="en-US" dirty="0" smtClean="0"/>
          </a:p>
        </p:txBody>
      </p:sp>
      <p:pic>
        <p:nvPicPr>
          <p:cNvPr id="3074" name="Picture 2" descr="C:\Documents and Settings\lfarley\My Documents\My Pictures\Logos and icons\Life Cycle\lifecycle.jpg"/>
          <p:cNvPicPr>
            <a:picLocks noGrp="1" noChangeAspect="1" noChangeArrowheads="1"/>
          </p:cNvPicPr>
          <p:nvPr>
            <p:ph sz="half" idx="2"/>
          </p:nvPr>
        </p:nvPicPr>
        <p:blipFill>
          <a:blip r:embed="rId2" cstate="print"/>
          <a:srcRect/>
          <a:stretch>
            <a:fillRect/>
          </a:stretch>
        </p:blipFill>
        <p:spPr bwMode="auto">
          <a:xfrm>
            <a:off x="4953000" y="1752600"/>
            <a:ext cx="3162300" cy="3162300"/>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SLASIAC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important is the leadership role for UC?</a:t>
            </a:r>
          </a:p>
          <a:p>
            <a:endParaRPr lang="en-US" dirty="0" smtClean="0"/>
          </a:p>
          <a:p>
            <a:r>
              <a:rPr lang="en-US" dirty="0" smtClean="0">
                <a:solidFill>
                  <a:schemeClr val="tx2">
                    <a:lumMod val="75000"/>
                  </a:schemeClr>
                </a:solidFill>
              </a:rPr>
              <a:t>What criteria should we consider in evaluating collaborations?</a:t>
            </a:r>
          </a:p>
          <a:p>
            <a:endParaRPr lang="en-US" dirty="0" smtClean="0"/>
          </a:p>
          <a:p>
            <a:r>
              <a:rPr lang="en-US" dirty="0" smtClean="0"/>
              <a:t>What is the appropriate scale?</a:t>
            </a:r>
          </a:p>
          <a:p>
            <a:endParaRPr lang="en-US" dirty="0" smtClean="0"/>
          </a:p>
          <a:p>
            <a:r>
              <a:rPr lang="en-US" dirty="0" smtClean="0">
                <a:solidFill>
                  <a:schemeClr val="tx2">
                    <a:lumMod val="75000"/>
                  </a:schemeClr>
                </a:solidFill>
              </a:rPr>
              <a:t>Do SLASIAC members have particular interests in these areas for additional consultation?</a:t>
            </a:r>
            <a:endParaRPr lang="en-US" dirty="0">
              <a:solidFill>
                <a:schemeClr val="tx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Dimension</a:t>
            </a:r>
            <a:endParaRPr lang="en-US" dirty="0"/>
          </a:p>
        </p:txBody>
      </p:sp>
      <p:sp>
        <p:nvSpPr>
          <p:cNvPr id="4" name="Rounded Rectangular Callout 3"/>
          <p:cNvSpPr/>
          <p:nvPr/>
        </p:nvSpPr>
        <p:spPr>
          <a:xfrm>
            <a:off x="838200" y="1676400"/>
            <a:ext cx="6248400" cy="3276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smtClean="0"/>
              <a:t>Doing together what we cannot and should not do alone!</a:t>
            </a:r>
          </a:p>
          <a:p>
            <a:endParaRPr lang="en-US" sz="3200" dirty="0" smtClean="0"/>
          </a:p>
          <a:p>
            <a:r>
              <a:rPr lang="en-US" sz="3200" i="1" dirty="0" smtClean="0"/>
              <a:t>Requires Passion, Patience, Perseverance!</a:t>
            </a:r>
            <a:endParaRPr lang="en-US" sz="3200" i="1" dirty="0"/>
          </a:p>
        </p:txBody>
      </p:sp>
      <p:sp>
        <p:nvSpPr>
          <p:cNvPr id="5" name="TextBox 4"/>
          <p:cNvSpPr txBox="1"/>
          <p:nvPr/>
        </p:nvSpPr>
        <p:spPr>
          <a:xfrm>
            <a:off x="2895600" y="5410200"/>
            <a:ext cx="4191000" cy="646331"/>
          </a:xfrm>
          <a:prstGeom prst="rect">
            <a:avLst/>
          </a:prstGeom>
          <a:noFill/>
        </p:spPr>
        <p:txBody>
          <a:bodyPr wrap="square" rtlCol="0">
            <a:spAutoFit/>
          </a:bodyPr>
          <a:lstStyle/>
          <a:p>
            <a:r>
              <a:rPr lang="en-US" dirty="0" smtClean="0"/>
              <a:t>Daniel Pitti, </a:t>
            </a:r>
            <a:r>
              <a:rPr lang="en-US" dirty="0" err="1" smtClean="0"/>
              <a:t>UVa</a:t>
            </a:r>
            <a:r>
              <a:rPr lang="en-US" dirty="0" smtClean="0"/>
              <a:t>, </a:t>
            </a:r>
            <a:r>
              <a:rPr lang="en-US" i="1" dirty="0" smtClean="0"/>
              <a:t>National Archival Authorities Cooperative</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4012" t="20833" r="17423" b="5208"/>
          <a:stretch>
            <a:fillRect/>
          </a:stretch>
        </p:blipFill>
        <p:spPr bwMode="auto">
          <a:xfrm>
            <a:off x="304800" y="304800"/>
            <a:ext cx="8478592"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426" t="15625" r="19180"/>
          <a:stretch>
            <a:fillRect/>
          </a:stretch>
        </p:blipFill>
        <p:spPr bwMode="auto">
          <a:xfrm>
            <a:off x="533400" y="0"/>
            <a:ext cx="8020756"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97545"/>
          <a:ext cx="8686800" cy="6261667"/>
        </p:xfrm>
        <a:graphic>
          <a:graphicData uri="http://schemas.openxmlformats.org/drawingml/2006/table">
            <a:tbl>
              <a:tblPr firstRow="1" bandRow="1">
                <a:tableStyleId>{5C22544A-7EE6-4342-B048-85BDC9FD1C3A}</a:tableStyleId>
              </a:tblPr>
              <a:tblGrid>
                <a:gridCol w="8686800"/>
              </a:tblGrid>
              <a:tr h="1181502">
                <a:tc>
                  <a:txBody>
                    <a:bodyPr/>
                    <a:lstStyle/>
                    <a:p>
                      <a:pPr algn="ctr"/>
                      <a:r>
                        <a:rPr lang="en-US" sz="3600" dirty="0" smtClean="0">
                          <a:solidFill>
                            <a:schemeClr val="bg1"/>
                          </a:solidFill>
                        </a:rPr>
                        <a:t>CDL 2012-2013 Goals</a:t>
                      </a:r>
                      <a:endParaRPr lang="en-US" sz="3600" dirty="0">
                        <a:solidFill>
                          <a:schemeClr val="bg1"/>
                        </a:solidFill>
                      </a:endParaRPr>
                    </a:p>
                  </a:txBody>
                  <a:tcPr/>
                </a:tc>
              </a:tr>
              <a:tr h="1635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 Advance the transformation in scholarly communication related to openness, sharing and validation.</a:t>
                      </a:r>
                    </a:p>
                    <a:p>
                      <a:endParaRPr lang="en-US" dirty="0"/>
                    </a:p>
                  </a:txBody>
                  <a:tcPr/>
                </a:tc>
              </a:tr>
              <a:tr h="1211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2. Enable a holistic approach to managing the information lifecycle at the appropriate scale, to elevate certain components for more impact as well as to support local needs.</a:t>
                      </a:r>
                    </a:p>
                    <a:p>
                      <a:endParaRPr lang="en-US" dirty="0"/>
                    </a:p>
                  </a:txBody>
                  <a:tcPr/>
                </a:tc>
              </a:tr>
              <a:tr h="1363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3. Adopt a strategic financial plan focused on efficiency and value.</a:t>
                      </a:r>
                    </a:p>
                    <a:p>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Highlights</a:t>
            </a:r>
            <a:br>
              <a:rPr lang="en-US" dirty="0" smtClean="0"/>
            </a:br>
            <a:r>
              <a:rPr lang="en-US" dirty="0" smtClean="0"/>
              <a:t>2012-2013</a:t>
            </a:r>
            <a:endParaRPr lang="en-US" dirty="0"/>
          </a:p>
        </p:txBody>
      </p:sp>
      <p:sp>
        <p:nvSpPr>
          <p:cNvPr id="4" name="Text Placeholder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2">
                    <a:lumMod val="75000"/>
                  </a:schemeClr>
                </a:solidFill>
                <a:ea typeface="+mn-ea"/>
                <a:cs typeface="+mn-cs"/>
              </a:rPr>
              <a:t>1. Advance the transformation in scholarly communication related to </a:t>
            </a:r>
            <a:br>
              <a:rPr lang="en-US" sz="2800" dirty="0" smtClean="0">
                <a:solidFill>
                  <a:schemeClr val="tx2">
                    <a:lumMod val="75000"/>
                  </a:schemeClr>
                </a:solidFill>
                <a:ea typeface="+mn-ea"/>
                <a:cs typeface="+mn-cs"/>
              </a:rPr>
            </a:br>
            <a:r>
              <a:rPr lang="en-US" sz="2800" u="sng" dirty="0" smtClean="0">
                <a:solidFill>
                  <a:schemeClr val="tx2">
                    <a:lumMod val="75000"/>
                  </a:schemeClr>
                </a:solidFill>
                <a:ea typeface="+mn-ea"/>
                <a:cs typeface="+mn-cs"/>
              </a:rPr>
              <a:t>openness,</a:t>
            </a:r>
            <a:r>
              <a:rPr lang="en-US" sz="2800" dirty="0" smtClean="0">
                <a:solidFill>
                  <a:schemeClr val="tx2">
                    <a:lumMod val="75000"/>
                  </a:schemeClr>
                </a:solidFill>
                <a:ea typeface="+mn-ea"/>
                <a:cs typeface="+mn-cs"/>
              </a:rPr>
              <a:t> sharing and validation.</a:t>
            </a:r>
            <a:endParaRPr lang="en-US" sz="3200" dirty="0">
              <a:solidFill>
                <a:schemeClr val="tx2">
                  <a:lumMod val="75000"/>
                </a:schemeClr>
              </a:solidFill>
            </a:endParaRPr>
          </a:p>
        </p:txBody>
      </p:sp>
      <p:sp>
        <p:nvSpPr>
          <p:cNvPr id="3" name="Content Placeholder 2"/>
          <p:cNvSpPr>
            <a:spLocks noGrp="1"/>
          </p:cNvSpPr>
          <p:nvPr>
            <p:ph sz="half" idx="1"/>
          </p:nvPr>
        </p:nvSpPr>
        <p:spPr/>
        <p:txBody>
          <a:bodyPr>
            <a:normAutofit lnSpcReduction="10000"/>
          </a:bodyPr>
          <a:lstStyle/>
          <a:p>
            <a:r>
              <a:rPr lang="en-US" i="1" dirty="0" smtClean="0"/>
              <a:t>Supporting Open Access</a:t>
            </a:r>
          </a:p>
          <a:p>
            <a:pPr lvl="1"/>
            <a:r>
              <a:rPr lang="en-US" dirty="0" smtClean="0"/>
              <a:t>Support for UCSF’s policy; preparation for </a:t>
            </a:r>
            <a:r>
              <a:rPr lang="en-US" dirty="0" err="1" smtClean="0"/>
              <a:t>systemwide</a:t>
            </a:r>
            <a:r>
              <a:rPr lang="en-US" dirty="0" smtClean="0"/>
              <a:t> policy</a:t>
            </a:r>
          </a:p>
          <a:p>
            <a:pPr lvl="1"/>
            <a:r>
              <a:rPr lang="en-US" dirty="0" smtClean="0">
                <a:hlinkClick r:id="rId3"/>
              </a:rPr>
              <a:t>OA Publishing Fund</a:t>
            </a:r>
            <a:r>
              <a:rPr lang="en-US" dirty="0" smtClean="0"/>
              <a:t>: assessed in 2013-2014</a:t>
            </a:r>
          </a:p>
          <a:p>
            <a:r>
              <a:rPr lang="en-US" i="1" dirty="0" smtClean="0"/>
              <a:t>Impact</a:t>
            </a:r>
          </a:p>
          <a:p>
            <a:pPr lvl="1"/>
            <a:r>
              <a:rPr lang="en-US" dirty="0" smtClean="0"/>
              <a:t>In a good position for supporting the </a:t>
            </a:r>
            <a:r>
              <a:rPr lang="en-US" dirty="0" err="1" smtClean="0"/>
              <a:t>systemwide</a:t>
            </a:r>
            <a:r>
              <a:rPr lang="en-US" dirty="0" smtClean="0"/>
              <a:t> policy implementation in 2013-2014</a:t>
            </a:r>
          </a:p>
          <a:p>
            <a:pPr lvl="1"/>
            <a:endParaRPr lang="en-US" dirty="0" smtClean="0"/>
          </a:p>
          <a:p>
            <a:pPr lvl="1"/>
            <a:endParaRPr lang="en-US" i="1" dirty="0" smtClean="0"/>
          </a:p>
          <a:p>
            <a:pPr lvl="1"/>
            <a:endParaRPr lang="en-US" dirty="0"/>
          </a:p>
        </p:txBody>
      </p:sp>
      <p:sp>
        <p:nvSpPr>
          <p:cNvPr id="6" name="Content Placeholder 5"/>
          <p:cNvSpPr>
            <a:spLocks noGrp="1"/>
          </p:cNvSpPr>
          <p:nvPr>
            <p:ph sz="half" idx="2"/>
          </p:nvPr>
        </p:nvSpPr>
        <p:spPr/>
        <p:txBody>
          <a:bodyPr>
            <a:normAutofit lnSpcReduction="10000"/>
          </a:bodyPr>
          <a:lstStyle/>
          <a:p>
            <a:r>
              <a:rPr lang="en-US" dirty="0" smtClean="0"/>
              <a:t> </a:t>
            </a:r>
            <a:endParaRPr lang="en-US" dirty="0"/>
          </a:p>
        </p:txBody>
      </p:sp>
      <p:pic>
        <p:nvPicPr>
          <p:cNvPr id="4098" name="Picture 2" descr="C:\Documents and Settings\lfarley\My Documents\My Pictures\Logos and icons\meet-schneider.png"/>
          <p:cNvPicPr>
            <a:picLocks noChangeAspect="1" noChangeArrowheads="1"/>
          </p:cNvPicPr>
          <p:nvPr/>
        </p:nvPicPr>
        <p:blipFill>
          <a:blip r:embed="rId4" cstate="print"/>
          <a:srcRect/>
          <a:stretch>
            <a:fillRect/>
          </a:stretch>
        </p:blipFill>
        <p:spPr bwMode="auto">
          <a:xfrm>
            <a:off x="4876800" y="2133600"/>
            <a:ext cx="3778250"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solidFill>
                  <a:schemeClr val="tx2">
                    <a:lumMod val="75000"/>
                  </a:schemeClr>
                </a:solidFill>
              </a:rPr>
              <a:t>1. Advance the transformation in scholarly communication related to </a:t>
            </a:r>
            <a:br>
              <a:rPr lang="en-US" sz="2800" dirty="0" smtClean="0">
                <a:solidFill>
                  <a:schemeClr val="tx2">
                    <a:lumMod val="75000"/>
                  </a:schemeClr>
                </a:solidFill>
              </a:rPr>
            </a:br>
            <a:r>
              <a:rPr lang="en-US" sz="2800" dirty="0" smtClean="0">
                <a:solidFill>
                  <a:schemeClr val="tx2">
                    <a:lumMod val="75000"/>
                  </a:schemeClr>
                </a:solidFill>
              </a:rPr>
              <a:t>openness, sharing and </a:t>
            </a:r>
            <a:r>
              <a:rPr lang="en-US" sz="2800" u="sng" dirty="0" smtClean="0">
                <a:solidFill>
                  <a:schemeClr val="tx2">
                    <a:lumMod val="75000"/>
                  </a:schemeClr>
                </a:solidFill>
              </a:rPr>
              <a:t>validation.</a:t>
            </a:r>
            <a:endParaRPr lang="en-US" sz="2800" u="sng" dirty="0">
              <a:solidFill>
                <a:schemeClr val="tx2">
                  <a:lumMod val="75000"/>
                </a:schemeClr>
              </a:solidFill>
            </a:endParaRPr>
          </a:p>
        </p:txBody>
      </p:sp>
      <p:pic>
        <p:nvPicPr>
          <p:cNvPr id="5122" name="Picture 2"/>
          <p:cNvPicPr>
            <a:picLocks noChangeAspect="1" noChangeArrowheads="1"/>
          </p:cNvPicPr>
          <p:nvPr/>
        </p:nvPicPr>
        <p:blipFill>
          <a:blip r:embed="rId2" cstate="print"/>
          <a:srcRect l="14056" t="31250" r="15080"/>
          <a:stretch>
            <a:fillRect/>
          </a:stretch>
        </p:blipFill>
        <p:spPr bwMode="auto">
          <a:xfrm>
            <a:off x="0" y="1600200"/>
            <a:ext cx="9220200" cy="5029200"/>
          </a:xfrm>
          <a:prstGeom prst="rect">
            <a:avLst/>
          </a:prstGeom>
          <a:noFill/>
          <a:ln w="9525">
            <a:noFill/>
            <a:miter lim="800000"/>
            <a:headEnd/>
            <a:tailEnd/>
          </a:ln>
        </p:spPr>
      </p:pic>
      <p:sp>
        <p:nvSpPr>
          <p:cNvPr id="7" name="Rounded Rectangle 6"/>
          <p:cNvSpPr/>
          <p:nvPr/>
        </p:nvSpPr>
        <p:spPr>
          <a:xfrm>
            <a:off x="2971800" y="4419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Article level metrics</a:t>
            </a:r>
            <a:endParaRPr lang="en-US" dirty="0"/>
          </a:p>
        </p:txBody>
      </p:sp>
      <p:cxnSp>
        <p:nvCxnSpPr>
          <p:cNvPr id="9" name="Straight Arrow Connector 8"/>
          <p:cNvCxnSpPr/>
          <p:nvPr/>
        </p:nvCxnSpPr>
        <p:spPr>
          <a:xfrm flipH="1" flipV="1">
            <a:off x="2286000" y="38100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2362200" y="4838700"/>
            <a:ext cx="609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1485</Words>
  <Application>Microsoft Office PowerPoint</Application>
  <PresentationFormat>On-screen Show (4:3)</PresentationFormat>
  <Paragraphs>237</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Annual Report 2012-2013</vt:lpstr>
      <vt:lpstr>Outline</vt:lpstr>
      <vt:lpstr>Supporting the Research Life Cycle Comes Full Circle</vt:lpstr>
      <vt:lpstr>Slide 4</vt:lpstr>
      <vt:lpstr>Slide 5</vt:lpstr>
      <vt:lpstr>Slide 6</vt:lpstr>
      <vt:lpstr>Highlights 2012-2013</vt:lpstr>
      <vt:lpstr>1. Advance the transformation in scholarly communication related to  openness, sharing and validation.</vt:lpstr>
      <vt:lpstr>1. Advance the transformation in scholarly communication related to  openness, sharing and validation.</vt:lpstr>
      <vt:lpstr>2. Enable a holistic approach to managing the information lifecycle at the appropriate scale…</vt:lpstr>
      <vt:lpstr>2. Enable a holistic approach to managing the information lifecycle at the appropriate scale…</vt:lpstr>
      <vt:lpstr>3. Adopt a strategic financial plan  focused on efficiency and value.</vt:lpstr>
      <vt:lpstr>3. Adopt a strategic financial plan  focused on efficiency and value.</vt:lpstr>
      <vt:lpstr>3. Adopt a strategic financial plan  focused on efficiency and value.</vt:lpstr>
      <vt:lpstr>2013-2014 StrategicThemes</vt:lpstr>
      <vt:lpstr>Future Emphasis</vt:lpstr>
      <vt:lpstr>Research Agenda</vt:lpstr>
      <vt:lpstr>Budget Status</vt:lpstr>
      <vt:lpstr>Budget Expenditure 2012-2013</vt:lpstr>
      <vt:lpstr>Budget 2012-2014 – Augmentation</vt:lpstr>
      <vt:lpstr>Budget Projection 2013-2014</vt:lpstr>
      <vt:lpstr>Budget 2014-2015 Status</vt:lpstr>
      <vt:lpstr>Budget 2014-2015 Status</vt:lpstr>
      <vt:lpstr>Key Challenge </vt:lpstr>
      <vt:lpstr>Challenge – Large Scale Collaborations</vt:lpstr>
      <vt:lpstr>What is the ROI on Collaboration?</vt:lpstr>
      <vt:lpstr>Collaboration Case Studies</vt:lpstr>
      <vt:lpstr>Collaboration Challenges</vt:lpstr>
      <vt:lpstr>On the Horizon</vt:lpstr>
      <vt:lpstr>Questions for SLASIAC</vt:lpstr>
      <vt:lpstr>A New Dimension</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Laine Farley</dc:creator>
  <cp:lastModifiedBy>Laine Farley</cp:lastModifiedBy>
  <cp:revision>15</cp:revision>
  <dcterms:created xsi:type="dcterms:W3CDTF">2013-10-10T15:21:12Z</dcterms:created>
  <dcterms:modified xsi:type="dcterms:W3CDTF">2013-10-29T17:49:03Z</dcterms:modified>
</cp:coreProperties>
</file>